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8" r:id="rId4"/>
    <p:sldId id="269" r:id="rId5"/>
    <p:sldId id="278" r:id="rId6"/>
    <p:sldId id="259" r:id="rId7"/>
    <p:sldId id="277" r:id="rId8"/>
    <p:sldId id="270" r:id="rId9"/>
    <p:sldId id="271" r:id="rId10"/>
    <p:sldId id="275" r:id="rId11"/>
    <p:sldId id="273" r:id="rId12"/>
    <p:sldId id="274" r:id="rId13"/>
    <p:sldId id="279" r:id="rId14"/>
    <p:sldId id="276" r:id="rId15"/>
    <p:sldId id="280" r:id="rId16"/>
    <p:sldId id="281" r:id="rId17"/>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F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590" y="31"/>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9D3E44D-5ECF-4A68-8FDB-88EEE63B4716}" type="slidenum">
              <a:rPr lang="en-US" smtClean="0"/>
              <a:t>‹#›</a:t>
            </a:fld>
            <a:endParaRPr lang="en-US"/>
          </a:p>
        </p:txBody>
      </p:sp>
    </p:spTree>
    <p:extLst>
      <p:ext uri="{BB962C8B-B14F-4D97-AF65-F5344CB8AC3E}">
        <p14:creationId xmlns:p14="http://schemas.microsoft.com/office/powerpoint/2010/main" val="209784667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EDF46FB-D1BE-453A-A3FD-07187149582F}" type="slidenum">
              <a:rPr lang="en-US" smtClean="0"/>
              <a:t>‹#›</a:t>
            </a:fld>
            <a:endParaRPr lang="en-US"/>
          </a:p>
        </p:txBody>
      </p:sp>
    </p:spTree>
    <p:extLst>
      <p:ext uri="{BB962C8B-B14F-4D97-AF65-F5344CB8AC3E}">
        <p14:creationId xmlns:p14="http://schemas.microsoft.com/office/powerpoint/2010/main" val="2909695182"/>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8CBD76-3923-4FBB-859B-C0F6B19D9BCB}" type="datetime1">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84013" y="4767263"/>
            <a:ext cx="1934307" cy="273844"/>
          </a:xfrm>
        </p:spPr>
        <p:txBody>
          <a:bodyPr/>
          <a:lstStyle>
            <a:lvl1pPr>
              <a:defRPr/>
            </a:lvl1pPr>
          </a:lstStyle>
          <a:p>
            <a:endParaRPr lang="en-US" dirty="0"/>
          </a:p>
        </p:txBody>
      </p:sp>
      <p:sp>
        <p:nvSpPr>
          <p:cNvPr id="7" name="Slide Number Placeholder 4"/>
          <p:cNvSpPr txBox="1">
            <a:spLocks/>
          </p:cNvSpPr>
          <p:nvPr userDrawn="1"/>
        </p:nvSpPr>
        <p:spPr>
          <a:xfrm>
            <a:off x="6457950"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Copyrighted material</a:t>
            </a:r>
            <a:endParaRPr lang="en-US" dirty="0"/>
          </a:p>
        </p:txBody>
      </p:sp>
    </p:spTree>
    <p:extLst>
      <p:ext uri="{BB962C8B-B14F-4D97-AF65-F5344CB8AC3E}">
        <p14:creationId xmlns:p14="http://schemas.microsoft.com/office/powerpoint/2010/main" val="2137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14F63A-9E47-4851-A9FA-46D6D389B841}" type="datetime1">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69971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AF7FC2-EBB1-42DF-A791-67239AE450E4}" type="datetime1">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1429354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979EA1-3880-4A99-AE49-953E0DD36DCC}" type="datetime1">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4"/>
          <p:cNvSpPr>
            <a:spLocks noGrp="1"/>
          </p:cNvSpPr>
          <p:nvPr>
            <p:ph type="sldNum" sz="quarter" idx="12"/>
          </p:nvPr>
        </p:nvSpPr>
        <p:spPr>
          <a:xfrm>
            <a:off x="7237830" y="4767263"/>
            <a:ext cx="1730326" cy="273844"/>
          </a:xfrm>
        </p:spPr>
        <p:txBody>
          <a:bodyPr/>
          <a:lstStyle/>
          <a:p>
            <a:r>
              <a:rPr lang="en-US" smtClean="0"/>
              <a:t>Copyrighted material</a:t>
            </a:r>
            <a:endParaRPr lang="en-US" dirty="0"/>
          </a:p>
        </p:txBody>
      </p:sp>
    </p:spTree>
    <p:extLst>
      <p:ext uri="{BB962C8B-B14F-4D97-AF65-F5344CB8AC3E}">
        <p14:creationId xmlns:p14="http://schemas.microsoft.com/office/powerpoint/2010/main" val="362683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2B0901-C29A-443C-B2C2-F90DD7E5CB68}" type="datetime1">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195835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7F4E2-D404-4106-8F22-8F8DB5150A99}" type="datetime1">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347214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D3B320-D9A2-461C-AC78-C199F421F610}" type="datetime1">
              <a:rPr lang="en-US" smtClean="0"/>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82051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D99865-5BCB-4093-8B04-B474A6C18CDD}" type="datetime1">
              <a:rPr lang="en-US" smtClean="0"/>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53840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1B726-88CC-44CE-87E7-6A7295BF65D7}" type="datetime1">
              <a:rPr lang="en-US" smtClean="0"/>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47900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4339EF-933D-4AF2-878A-252C9443D2BB}" type="datetime1">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83379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2DAA72-9359-43FF-B3F6-D7078F992FE9}" type="datetime1">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2109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14FC46A-9D23-4395-8A92-FBE3CBD075C6}" type="datetime1">
              <a:rPr lang="en-US" smtClean="0"/>
              <a:t>6/18/2022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6AE8432-9367-F34B-BD92-4A60E084967B}" type="slidenum">
              <a:rPr lang="en-US" smtClean="0"/>
              <a:t>‹#›</a:t>
            </a:fld>
            <a:endParaRPr lang="en-US"/>
          </a:p>
        </p:txBody>
      </p:sp>
    </p:spTree>
    <p:extLst>
      <p:ext uri="{BB962C8B-B14F-4D97-AF65-F5344CB8AC3E}">
        <p14:creationId xmlns:p14="http://schemas.microsoft.com/office/powerpoint/2010/main" val="174733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news.marriott.com/get-there-with-takecare-level30"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MOFFOXa-doY" TargetMode="External"/><Relationship Id="rId4" Type="http://schemas.openxmlformats.org/officeDocument/2006/relationships/hyperlink" Target="https://www.youtube.com/watch?v=QUPvZ2F-8zc"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603" y="356839"/>
            <a:ext cx="8250044" cy="1711597"/>
          </a:xfrm>
        </p:spPr>
        <p:txBody>
          <a:bodyPr>
            <a:normAutofit/>
          </a:bodyPr>
          <a:lstStyle/>
          <a:p>
            <a:r>
              <a:rPr lang="en-US" sz="2800" b="1" dirty="0" smtClean="0">
                <a:solidFill>
                  <a:srgbClr val="002060"/>
                </a:solidFill>
              </a:rPr>
              <a:t>Chapter 2</a:t>
            </a:r>
            <a:br>
              <a:rPr lang="en-US" sz="2800" b="1" dirty="0" smtClean="0">
                <a:solidFill>
                  <a:srgbClr val="002060"/>
                </a:solidFill>
              </a:rPr>
            </a:br>
            <a:r>
              <a:rPr lang="en-US" sz="2800" b="1" dirty="0" smtClean="0">
                <a:solidFill>
                  <a:srgbClr val="002060"/>
                </a:solidFill>
              </a:rPr>
              <a:t>Quality </a:t>
            </a:r>
            <a:r>
              <a:rPr lang="en-US" sz="2800" b="1" dirty="0">
                <a:solidFill>
                  <a:srgbClr val="002060"/>
                </a:solidFill>
              </a:rPr>
              <a:t>of Life and Wellness in Hospitality and </a:t>
            </a:r>
            <a:r>
              <a:rPr lang="en-US" sz="2800" b="1" dirty="0" smtClean="0">
                <a:solidFill>
                  <a:srgbClr val="002060"/>
                </a:solidFill>
              </a:rPr>
              <a:t>Tourism</a:t>
            </a:r>
            <a:endParaRPr lang="en-US" sz="2800" b="1" dirty="0">
              <a:solidFill>
                <a:srgbClr val="002060"/>
              </a:solidFill>
            </a:endParaRPr>
          </a:p>
        </p:txBody>
      </p:sp>
      <p:sp>
        <p:nvSpPr>
          <p:cNvPr id="3" name="Subtitle 2"/>
          <p:cNvSpPr>
            <a:spLocks noGrp="1"/>
          </p:cNvSpPr>
          <p:nvPr>
            <p:ph type="subTitle" idx="1"/>
          </p:nvPr>
        </p:nvSpPr>
        <p:spPr>
          <a:xfrm>
            <a:off x="542693" y="2542477"/>
            <a:ext cx="8430321" cy="1353014"/>
          </a:xfrm>
        </p:spPr>
        <p:txBody>
          <a:bodyPr>
            <a:normAutofit/>
          </a:bodyPr>
          <a:lstStyle/>
          <a:p>
            <a:r>
              <a:rPr lang="en-US" sz="2400" b="1" dirty="0" smtClean="0">
                <a:solidFill>
                  <a:srgbClr val="002060"/>
                </a:solidFill>
              </a:rPr>
              <a:t>Dr</a:t>
            </a:r>
            <a:r>
              <a:rPr lang="en-US" sz="2400" b="1" dirty="0" smtClean="0">
                <a:solidFill>
                  <a:srgbClr val="002060"/>
                </a:solidFill>
              </a:rPr>
              <a:t>. Bendegul </a:t>
            </a:r>
            <a:r>
              <a:rPr lang="en-US" sz="2400" b="1" dirty="0" smtClean="0">
                <a:solidFill>
                  <a:srgbClr val="002060"/>
                </a:solidFill>
              </a:rPr>
              <a:t>Okumus</a:t>
            </a:r>
          </a:p>
          <a:p>
            <a:r>
              <a:rPr lang="en-US" sz="2400" b="1" dirty="0">
                <a:solidFill>
                  <a:srgbClr val="002060"/>
                </a:solidFill>
              </a:rPr>
              <a:t>Heather Linton Kelly</a:t>
            </a:r>
          </a:p>
          <a:p>
            <a:endParaRPr lang="en-US" sz="2400" b="1" dirty="0">
              <a:solidFill>
                <a:srgbClr val="002060"/>
              </a:solidFill>
            </a:endParaRPr>
          </a:p>
        </p:txBody>
      </p:sp>
    </p:spTree>
    <p:extLst>
      <p:ext uri="{BB962C8B-B14F-4D97-AF65-F5344CB8AC3E}">
        <p14:creationId xmlns:p14="http://schemas.microsoft.com/office/powerpoint/2010/main" val="431460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2060"/>
                </a:solidFill>
              </a:rPr>
              <a:t>Wellness Activities in Travel</a:t>
            </a:r>
            <a:endParaRPr lang="en-US" sz="2800" b="1" dirty="0">
              <a:solidFill>
                <a:srgbClr val="002060"/>
              </a:solidFill>
            </a:endParaRPr>
          </a:p>
        </p:txBody>
      </p:sp>
      <p:sp>
        <p:nvSpPr>
          <p:cNvPr id="3" name="Content Placeholder 2"/>
          <p:cNvSpPr>
            <a:spLocks noGrp="1"/>
          </p:cNvSpPr>
          <p:nvPr>
            <p:ph idx="1"/>
          </p:nvPr>
        </p:nvSpPr>
        <p:spPr>
          <a:xfrm>
            <a:off x="457200" y="962258"/>
            <a:ext cx="8229600" cy="3394472"/>
          </a:xfrm>
        </p:spPr>
        <p:txBody>
          <a:bodyPr>
            <a:normAutofit/>
          </a:bodyPr>
          <a:lstStyle/>
          <a:p>
            <a:r>
              <a:rPr lang="en-US" sz="2000" b="1" dirty="0" smtClean="0">
                <a:solidFill>
                  <a:srgbClr val="002060"/>
                </a:solidFill>
              </a:rPr>
              <a:t>Mental: </a:t>
            </a:r>
            <a:r>
              <a:rPr lang="en-US" sz="2000" dirty="0" smtClean="0">
                <a:solidFill>
                  <a:srgbClr val="002060"/>
                </a:solidFill>
              </a:rPr>
              <a:t>meditation</a:t>
            </a:r>
            <a:r>
              <a:rPr lang="en-US" sz="2000" dirty="0">
                <a:solidFill>
                  <a:srgbClr val="002060"/>
                </a:solidFill>
              </a:rPr>
              <a:t>, creative classes, relaxation techniques, Ayurvedic treatments, and spending time in </a:t>
            </a:r>
            <a:r>
              <a:rPr lang="en-US" sz="2000" dirty="0" smtClean="0">
                <a:solidFill>
                  <a:srgbClr val="002060"/>
                </a:solidFill>
              </a:rPr>
              <a:t>nature</a:t>
            </a:r>
          </a:p>
          <a:p>
            <a:endParaRPr lang="en-US" sz="2000" b="1" dirty="0" smtClean="0">
              <a:solidFill>
                <a:srgbClr val="002060"/>
              </a:solidFill>
            </a:endParaRPr>
          </a:p>
          <a:p>
            <a:r>
              <a:rPr lang="en-US" sz="2000" b="1" dirty="0" smtClean="0">
                <a:solidFill>
                  <a:srgbClr val="002060"/>
                </a:solidFill>
              </a:rPr>
              <a:t>Physical: </a:t>
            </a:r>
            <a:r>
              <a:rPr lang="en-US" sz="2000" dirty="0">
                <a:solidFill>
                  <a:srgbClr val="002060"/>
                </a:solidFill>
              </a:rPr>
              <a:t>S</a:t>
            </a:r>
            <a:r>
              <a:rPr lang="en-US" sz="2000" dirty="0" smtClean="0">
                <a:solidFill>
                  <a:srgbClr val="002060"/>
                </a:solidFill>
              </a:rPr>
              <a:t>pecial </a:t>
            </a:r>
            <a:r>
              <a:rPr lang="en-US" sz="2000" dirty="0">
                <a:solidFill>
                  <a:srgbClr val="002060"/>
                </a:solidFill>
              </a:rPr>
              <a:t>type of yoga, walking or running, spa treatments, mineral or hot springs, healthy cooking or dining at a local farm-to-table bistro </a:t>
            </a:r>
          </a:p>
        </p:txBody>
      </p:sp>
      <p:sp>
        <p:nvSpPr>
          <p:cNvPr id="4" name="TextBox 3"/>
          <p:cNvSpPr txBox="1"/>
          <p:nvPr/>
        </p:nvSpPr>
        <p:spPr>
          <a:xfrm>
            <a:off x="602166" y="3107249"/>
            <a:ext cx="8084634" cy="1015663"/>
          </a:xfrm>
          <a:prstGeom prst="rect">
            <a:avLst/>
          </a:prstGeom>
          <a:noFill/>
          <a:ln>
            <a:solidFill>
              <a:schemeClr val="tx1"/>
            </a:solidFill>
          </a:ln>
        </p:spPr>
        <p:txBody>
          <a:bodyPr wrap="square" rtlCol="0">
            <a:spAutoFit/>
          </a:bodyPr>
          <a:lstStyle/>
          <a:p>
            <a:r>
              <a:rPr lang="en-US" sz="2000" dirty="0">
                <a:solidFill>
                  <a:srgbClr val="002060"/>
                </a:solidFill>
              </a:rPr>
              <a:t>Develop a list of wellness activities in hospitality and tourism along a scale </a:t>
            </a:r>
            <a:r>
              <a:rPr lang="en-US" sz="2000" dirty="0" smtClean="0">
                <a:solidFill>
                  <a:srgbClr val="002060"/>
                </a:solidFill>
              </a:rPr>
              <a:t>of budget-friendly to expensive. Develop another list of activities for low to high physical activities in hospitality and tourism.</a:t>
            </a:r>
            <a:endParaRPr lang="en-US" sz="2000" dirty="0">
              <a:solidFill>
                <a:srgbClr val="002060"/>
              </a:solidFill>
            </a:endParaRPr>
          </a:p>
        </p:txBody>
      </p:sp>
      <p:sp>
        <p:nvSpPr>
          <p:cNvPr id="5" name="Slide Number Placeholder 4"/>
          <p:cNvSpPr>
            <a:spLocks noGrp="1"/>
          </p:cNvSpPr>
          <p:nvPr>
            <p:ph type="sldNum" sz="quarter" idx="12"/>
          </p:nvPr>
        </p:nvSpPr>
        <p:spPr/>
        <p:txBody>
          <a:bodyPr/>
          <a:lstStyle/>
          <a:p>
            <a:r>
              <a:rPr lang="en-US" smtClean="0"/>
              <a:t>Copyrighted material</a:t>
            </a:r>
            <a:endParaRPr lang="en-US" dirty="0"/>
          </a:p>
        </p:txBody>
      </p:sp>
    </p:spTree>
    <p:extLst>
      <p:ext uri="{BB962C8B-B14F-4D97-AF65-F5344CB8AC3E}">
        <p14:creationId xmlns:p14="http://schemas.microsoft.com/office/powerpoint/2010/main" val="340081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2060"/>
                </a:solidFill>
              </a:rPr>
              <a:t>Benefits of </a:t>
            </a:r>
            <a:r>
              <a:rPr lang="en-US" sz="2800" b="1" dirty="0" smtClean="0">
                <a:solidFill>
                  <a:srgbClr val="002060"/>
                </a:solidFill>
              </a:rPr>
              <a:t>Wellness to Destinations</a:t>
            </a:r>
            <a:endParaRPr lang="en-US" sz="2800" b="1" dirty="0">
              <a:solidFill>
                <a:srgbClr val="002060"/>
              </a:solidFill>
            </a:endParaRPr>
          </a:p>
        </p:txBody>
      </p:sp>
      <p:sp>
        <p:nvSpPr>
          <p:cNvPr id="3" name="Content Placeholder 2"/>
          <p:cNvSpPr>
            <a:spLocks noGrp="1"/>
          </p:cNvSpPr>
          <p:nvPr>
            <p:ph idx="1"/>
          </p:nvPr>
        </p:nvSpPr>
        <p:spPr>
          <a:xfrm>
            <a:off x="197006" y="1170415"/>
            <a:ext cx="8828050" cy="3713820"/>
          </a:xfrm>
        </p:spPr>
        <p:txBody>
          <a:bodyPr>
            <a:noAutofit/>
          </a:bodyPr>
          <a:lstStyle/>
          <a:p>
            <a:r>
              <a:rPr lang="en-US" sz="2000" dirty="0">
                <a:solidFill>
                  <a:srgbClr val="002060"/>
                </a:solidFill>
              </a:rPr>
              <a:t>High-end luxury travelers are more frequently seeking wellness vacations </a:t>
            </a:r>
            <a:endParaRPr lang="en-US" sz="2000" dirty="0" smtClean="0">
              <a:solidFill>
                <a:srgbClr val="002060"/>
              </a:solidFill>
            </a:endParaRPr>
          </a:p>
          <a:p>
            <a:r>
              <a:rPr lang="en-US" sz="2000" dirty="0" smtClean="0">
                <a:solidFill>
                  <a:srgbClr val="002060"/>
                </a:solidFill>
              </a:rPr>
              <a:t>Younger </a:t>
            </a:r>
            <a:r>
              <a:rPr lang="en-US" sz="2000" dirty="0">
                <a:solidFill>
                  <a:srgbClr val="002060"/>
                </a:solidFill>
              </a:rPr>
              <a:t>travelers are more willing to invest in sustainable luxury travel and ethical brands than older generations </a:t>
            </a:r>
            <a:endParaRPr lang="en-US" sz="2000" dirty="0" smtClean="0">
              <a:solidFill>
                <a:srgbClr val="002060"/>
              </a:solidFill>
            </a:endParaRPr>
          </a:p>
          <a:p>
            <a:r>
              <a:rPr lang="en-US" sz="2000" dirty="0" smtClean="0">
                <a:solidFill>
                  <a:srgbClr val="002060"/>
                </a:solidFill>
              </a:rPr>
              <a:t>Developing </a:t>
            </a:r>
            <a:r>
              <a:rPr lang="en-US" sz="2000" dirty="0">
                <a:solidFill>
                  <a:srgbClr val="002060"/>
                </a:solidFill>
              </a:rPr>
              <a:t>markets like Africa, Asia-Pacific, and Latin America are benefiting from travelers interested in their unspoiled and still truly authentic </a:t>
            </a:r>
            <a:r>
              <a:rPr lang="en-US" sz="2000" dirty="0" smtClean="0">
                <a:solidFill>
                  <a:srgbClr val="002060"/>
                </a:solidFill>
              </a:rPr>
              <a:t>offerings</a:t>
            </a:r>
          </a:p>
          <a:p>
            <a:r>
              <a:rPr lang="en-US" sz="2000" dirty="0" smtClean="0">
                <a:solidFill>
                  <a:srgbClr val="002060"/>
                </a:solidFill>
              </a:rPr>
              <a:t>Most </a:t>
            </a:r>
            <a:r>
              <a:rPr lang="en-US" sz="2000" dirty="0">
                <a:solidFill>
                  <a:srgbClr val="002060"/>
                </a:solidFill>
              </a:rPr>
              <a:t>locations already have some existing features to attract wellness </a:t>
            </a:r>
            <a:r>
              <a:rPr lang="en-US" sz="2000" dirty="0" smtClean="0">
                <a:solidFill>
                  <a:srgbClr val="002060"/>
                </a:solidFill>
              </a:rPr>
              <a:t>travelers</a:t>
            </a:r>
            <a:endParaRPr lang="en-US" sz="20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pic>
        <p:nvPicPr>
          <p:cNvPr id="5" name="Picture 4"/>
          <p:cNvPicPr>
            <a:picLocks noChangeAspect="1"/>
          </p:cNvPicPr>
          <p:nvPr/>
        </p:nvPicPr>
        <p:blipFill>
          <a:blip r:embed="rId2"/>
          <a:stretch>
            <a:fillRect/>
          </a:stretch>
        </p:blipFill>
        <p:spPr>
          <a:xfrm>
            <a:off x="4474708" y="3445576"/>
            <a:ext cx="4669291" cy="1697924"/>
          </a:xfrm>
          <a:prstGeom prst="rect">
            <a:avLst/>
          </a:prstGeom>
        </p:spPr>
      </p:pic>
    </p:spTree>
    <p:extLst>
      <p:ext uri="{BB962C8B-B14F-4D97-AF65-F5344CB8AC3E}">
        <p14:creationId xmlns:p14="http://schemas.microsoft.com/office/powerpoint/2010/main" val="160307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Autofit/>
          </a:bodyPr>
          <a:lstStyle/>
          <a:p>
            <a:r>
              <a:rPr lang="en-US" sz="2800" b="1" dirty="0">
                <a:solidFill>
                  <a:srgbClr val="002060"/>
                </a:solidFill>
              </a:rPr>
              <a:t>Wellness Trends </a:t>
            </a:r>
            <a:r>
              <a:rPr lang="en-US" sz="2800" b="1" dirty="0" smtClean="0">
                <a:solidFill>
                  <a:srgbClr val="002060"/>
                </a:solidFill>
              </a:rPr>
              <a:t>in </a:t>
            </a:r>
            <a:r>
              <a:rPr lang="en-US" sz="2800" b="1" dirty="0">
                <a:solidFill>
                  <a:srgbClr val="002060"/>
                </a:solidFill>
              </a:rPr>
              <a:t>Hospitality and </a:t>
            </a:r>
            <a:r>
              <a:rPr lang="en-US" sz="2800" b="1" dirty="0" smtClean="0">
                <a:solidFill>
                  <a:srgbClr val="002060"/>
                </a:solidFill>
              </a:rPr>
              <a:t>Tourism</a:t>
            </a:r>
            <a:endParaRPr lang="en-US" sz="2800" b="1" dirty="0">
              <a:solidFill>
                <a:srgbClr val="002060"/>
              </a:solidFill>
            </a:endParaRPr>
          </a:p>
        </p:txBody>
      </p:sp>
      <p:sp>
        <p:nvSpPr>
          <p:cNvPr id="3" name="Content Placeholder 2"/>
          <p:cNvSpPr>
            <a:spLocks noGrp="1"/>
          </p:cNvSpPr>
          <p:nvPr>
            <p:ph idx="1"/>
          </p:nvPr>
        </p:nvSpPr>
        <p:spPr>
          <a:xfrm>
            <a:off x="457200" y="857250"/>
            <a:ext cx="8229600" cy="3895214"/>
          </a:xfrm>
        </p:spPr>
        <p:txBody>
          <a:bodyPr>
            <a:normAutofit fontScale="92500" lnSpcReduction="20000"/>
          </a:bodyPr>
          <a:lstStyle/>
          <a:p>
            <a:r>
              <a:rPr lang="en-US" sz="2000" dirty="0" smtClean="0">
                <a:solidFill>
                  <a:srgbClr val="002060"/>
                </a:solidFill>
              </a:rPr>
              <a:t>Individual </a:t>
            </a:r>
            <a:r>
              <a:rPr lang="en-US" sz="2000" dirty="0">
                <a:solidFill>
                  <a:srgbClr val="002060"/>
                </a:solidFill>
              </a:rPr>
              <a:t>Wellness Travel is Increasing</a:t>
            </a:r>
          </a:p>
          <a:p>
            <a:endParaRPr lang="en-US" sz="2000" dirty="0" smtClean="0">
              <a:solidFill>
                <a:srgbClr val="002060"/>
              </a:solidFill>
            </a:endParaRPr>
          </a:p>
          <a:p>
            <a:r>
              <a:rPr lang="en-US" sz="2000" dirty="0" smtClean="0">
                <a:solidFill>
                  <a:srgbClr val="002060"/>
                </a:solidFill>
              </a:rPr>
              <a:t>Demand </a:t>
            </a:r>
            <a:r>
              <a:rPr lang="en-US" sz="2000" dirty="0">
                <a:solidFill>
                  <a:srgbClr val="002060"/>
                </a:solidFill>
              </a:rPr>
              <a:t>for Flexibility in Trip Length</a:t>
            </a:r>
          </a:p>
          <a:p>
            <a:endParaRPr lang="en-US" sz="2000" dirty="0" smtClean="0">
              <a:solidFill>
                <a:srgbClr val="002060"/>
              </a:solidFill>
            </a:endParaRPr>
          </a:p>
          <a:p>
            <a:r>
              <a:rPr lang="en-US" sz="2000" dirty="0" smtClean="0">
                <a:solidFill>
                  <a:srgbClr val="002060"/>
                </a:solidFill>
              </a:rPr>
              <a:t>Higher </a:t>
            </a:r>
            <a:r>
              <a:rPr lang="en-US" sz="2000" dirty="0">
                <a:solidFill>
                  <a:srgbClr val="002060"/>
                </a:solidFill>
              </a:rPr>
              <a:t>Awareness of Value </a:t>
            </a:r>
            <a:r>
              <a:rPr lang="en-US" sz="2000" dirty="0" smtClean="0">
                <a:solidFill>
                  <a:srgbClr val="002060"/>
                </a:solidFill>
              </a:rPr>
              <a:t>Proposition</a:t>
            </a:r>
            <a:endParaRPr lang="en-US" sz="2000" dirty="0">
              <a:solidFill>
                <a:srgbClr val="002060"/>
              </a:solidFill>
            </a:endParaRPr>
          </a:p>
          <a:p>
            <a:endParaRPr lang="en-US" sz="2000" dirty="0" smtClean="0">
              <a:solidFill>
                <a:srgbClr val="002060"/>
              </a:solidFill>
            </a:endParaRPr>
          </a:p>
          <a:p>
            <a:r>
              <a:rPr lang="en-US" sz="2000" dirty="0" smtClean="0">
                <a:solidFill>
                  <a:srgbClr val="002060"/>
                </a:solidFill>
              </a:rPr>
              <a:t>Large </a:t>
            </a:r>
            <a:r>
              <a:rPr lang="en-US" sz="2000" dirty="0">
                <a:solidFill>
                  <a:srgbClr val="002060"/>
                </a:solidFill>
              </a:rPr>
              <a:t>Hotels Recognizing </a:t>
            </a:r>
            <a:r>
              <a:rPr lang="en-US" sz="2000" dirty="0" smtClean="0">
                <a:solidFill>
                  <a:srgbClr val="002060"/>
                </a:solidFill>
              </a:rPr>
              <a:t>Wellness</a:t>
            </a:r>
          </a:p>
          <a:p>
            <a:endParaRPr lang="en-US" sz="2000" dirty="0">
              <a:solidFill>
                <a:srgbClr val="002060"/>
              </a:solidFill>
            </a:endParaRPr>
          </a:p>
          <a:p>
            <a:r>
              <a:rPr lang="en-US" sz="2000" dirty="0" smtClean="0">
                <a:solidFill>
                  <a:srgbClr val="002060"/>
                </a:solidFill>
              </a:rPr>
              <a:t>Transformative Travel</a:t>
            </a:r>
          </a:p>
          <a:p>
            <a:endParaRPr lang="en-US" sz="2000" dirty="0" smtClean="0">
              <a:solidFill>
                <a:srgbClr val="002060"/>
              </a:solidFill>
            </a:endParaRPr>
          </a:p>
          <a:p>
            <a:r>
              <a:rPr lang="en-US" sz="2000" dirty="0" smtClean="0">
                <a:solidFill>
                  <a:srgbClr val="002060"/>
                </a:solidFill>
              </a:rPr>
              <a:t>Wellness takes on </a:t>
            </a:r>
            <a:r>
              <a:rPr lang="en-US" sz="2000" dirty="0" err="1" smtClean="0">
                <a:solidFill>
                  <a:srgbClr val="002060"/>
                </a:solidFill>
              </a:rPr>
              <a:t>overtourism</a:t>
            </a:r>
            <a:r>
              <a:rPr lang="en-US" sz="2000" dirty="0" smtClean="0">
                <a:solidFill>
                  <a:srgbClr val="002060"/>
                </a:solidFill>
              </a:rPr>
              <a:t> </a:t>
            </a:r>
          </a:p>
          <a:p>
            <a:endParaRPr lang="en-US" sz="2000" dirty="0">
              <a:solidFill>
                <a:srgbClr val="002060"/>
              </a:solidFill>
            </a:endParaRPr>
          </a:p>
          <a:p>
            <a:r>
              <a:rPr lang="en-US" sz="2000" dirty="0" smtClean="0">
                <a:solidFill>
                  <a:srgbClr val="002060"/>
                </a:solidFill>
              </a:rPr>
              <a:t>China – Uncovering the wealth in wellness</a:t>
            </a:r>
            <a:endParaRPr lang="en-US" sz="20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771" y="738867"/>
            <a:ext cx="2878385" cy="4317039"/>
          </a:xfrm>
          <a:prstGeom prst="rect">
            <a:avLst/>
          </a:prstGeom>
        </p:spPr>
      </p:pic>
    </p:spTree>
    <p:extLst>
      <p:ext uri="{BB962C8B-B14F-4D97-AF65-F5344CB8AC3E}">
        <p14:creationId xmlns:p14="http://schemas.microsoft.com/office/powerpoint/2010/main" val="68495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071" t="23112" r="-1071" b="47102"/>
          <a:stretch/>
        </p:blipFill>
        <p:spPr>
          <a:xfrm>
            <a:off x="-1" y="881742"/>
            <a:ext cx="9256295" cy="3363687"/>
          </a:xfrm>
          <a:prstGeom prst="rect">
            <a:avLst/>
          </a:prstGeom>
        </p:spPr>
      </p:pic>
      <p:sp>
        <p:nvSpPr>
          <p:cNvPr id="2" name="Title 1"/>
          <p:cNvSpPr>
            <a:spLocks noGrp="1"/>
          </p:cNvSpPr>
          <p:nvPr>
            <p:ph type="title"/>
          </p:nvPr>
        </p:nvSpPr>
        <p:spPr>
          <a:xfrm>
            <a:off x="457200" y="0"/>
            <a:ext cx="8229600" cy="857250"/>
          </a:xfrm>
        </p:spPr>
        <p:txBody>
          <a:bodyPr>
            <a:noAutofit/>
          </a:bodyPr>
          <a:lstStyle/>
          <a:p>
            <a:r>
              <a:rPr lang="en-US" sz="2800" b="1" dirty="0" err="1" smtClean="0">
                <a:solidFill>
                  <a:srgbClr val="002060"/>
                </a:solidFill>
              </a:rPr>
              <a:t>TakeCare</a:t>
            </a:r>
            <a:r>
              <a:rPr lang="en-US" sz="2800" b="1" dirty="0" smtClean="0">
                <a:solidFill>
                  <a:srgbClr val="002060"/>
                </a:solidFill>
              </a:rPr>
              <a:t> Level30</a:t>
            </a:r>
            <a:endParaRPr lang="en-US" sz="2800" b="1"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sp>
        <p:nvSpPr>
          <p:cNvPr id="8" name="TextBox 7"/>
          <p:cNvSpPr txBox="1"/>
          <p:nvPr/>
        </p:nvSpPr>
        <p:spPr>
          <a:xfrm>
            <a:off x="-76200" y="4404327"/>
            <a:ext cx="8294915" cy="369332"/>
          </a:xfrm>
          <a:prstGeom prst="rect">
            <a:avLst/>
          </a:prstGeom>
          <a:noFill/>
        </p:spPr>
        <p:txBody>
          <a:bodyPr wrap="square" rtlCol="0">
            <a:spAutoFit/>
          </a:bodyPr>
          <a:lstStyle/>
          <a:p>
            <a:r>
              <a:rPr lang="en-US" dirty="0" smtClean="0">
                <a:solidFill>
                  <a:srgbClr val="002060"/>
                </a:solidFill>
              </a:rPr>
              <a:t>To learn more about Marriott International’s </a:t>
            </a:r>
            <a:r>
              <a:rPr lang="en-US" dirty="0" err="1" smtClean="0">
                <a:solidFill>
                  <a:srgbClr val="002060"/>
                </a:solidFill>
              </a:rPr>
              <a:t>TakeCare</a:t>
            </a:r>
            <a:r>
              <a:rPr lang="en-US" dirty="0" smtClean="0">
                <a:solidFill>
                  <a:srgbClr val="002060"/>
                </a:solidFill>
              </a:rPr>
              <a:t> Level30 program, click </a:t>
            </a:r>
            <a:r>
              <a:rPr lang="en-US" dirty="0" smtClean="0">
                <a:solidFill>
                  <a:srgbClr val="002060"/>
                </a:solidFill>
                <a:hlinkClick r:id="rId3"/>
              </a:rPr>
              <a:t>here</a:t>
            </a:r>
            <a:r>
              <a:rPr lang="en-US" dirty="0" smtClean="0">
                <a:solidFill>
                  <a:srgbClr val="002060"/>
                </a:solidFill>
              </a:rPr>
              <a:t>.</a:t>
            </a:r>
            <a:endParaRPr lang="en-US" dirty="0">
              <a:solidFill>
                <a:srgbClr val="002060"/>
              </a:solidFill>
            </a:endParaRPr>
          </a:p>
        </p:txBody>
      </p:sp>
      <p:pic>
        <p:nvPicPr>
          <p:cNvPr id="10" name="Picture 9" descr="Screen Clipping"/>
          <p:cNvPicPr>
            <a:picLocks noChangeAspect="1"/>
          </p:cNvPicPr>
          <p:nvPr/>
        </p:nvPicPr>
        <p:blipFill rotWithShape="1">
          <a:blip r:embed="rId4">
            <a:extLst>
              <a:ext uri="{28A0092B-C50C-407E-A947-70E740481C1C}">
                <a14:useLocalDpi xmlns:a14="http://schemas.microsoft.com/office/drawing/2010/main" val="0"/>
              </a:ext>
            </a:extLst>
          </a:blip>
          <a:srcRect l="11895" t="12071" r="9969" b="13009"/>
          <a:stretch/>
        </p:blipFill>
        <p:spPr>
          <a:xfrm>
            <a:off x="7288272" y="881742"/>
            <a:ext cx="1860885" cy="1748589"/>
          </a:xfrm>
          <a:prstGeom prst="rect">
            <a:avLst/>
          </a:prstGeom>
        </p:spPr>
      </p:pic>
    </p:spTree>
    <p:extLst>
      <p:ext uri="{BB962C8B-B14F-4D97-AF65-F5344CB8AC3E}">
        <p14:creationId xmlns:p14="http://schemas.microsoft.com/office/powerpoint/2010/main" val="248844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1112013"/>
            <a:ext cx="8686800" cy="3394472"/>
          </a:xfrm>
        </p:spPr>
        <p:txBody>
          <a:bodyPr>
            <a:normAutofit/>
          </a:bodyPr>
          <a:lstStyle/>
          <a:p>
            <a:r>
              <a:rPr lang="en-US" sz="2000" dirty="0" smtClean="0">
                <a:solidFill>
                  <a:srgbClr val="002060"/>
                </a:solidFill>
              </a:rPr>
              <a:t>The nine domains of the Gross National Health Index (GNHI) are psychological wellbeing, cultural diversity and resilience, good governance, ecological diversity and resilience, education, time use, health, community vitality, and living standards.</a:t>
            </a:r>
          </a:p>
          <a:p>
            <a:r>
              <a:rPr lang="en-US" sz="2000" dirty="0" smtClean="0">
                <a:solidFill>
                  <a:srgbClr val="002060"/>
                </a:solidFill>
              </a:rPr>
              <a:t>The GNHI is only used in the country of Bhutan.</a:t>
            </a:r>
          </a:p>
          <a:p>
            <a:r>
              <a:rPr lang="en-US" sz="2000" dirty="0" smtClean="0">
                <a:solidFill>
                  <a:srgbClr val="002060"/>
                </a:solidFill>
              </a:rPr>
              <a:t>The rest of the world uses the UN’s World Happiness Report. </a:t>
            </a:r>
          </a:p>
          <a:p>
            <a:r>
              <a:rPr lang="en-US" sz="2000" dirty="0" smtClean="0">
                <a:solidFill>
                  <a:srgbClr val="002060"/>
                </a:solidFill>
              </a:rPr>
              <a:t>The World Happiness Report incorporates GDP per capita, social support, healthy life expectancy, freedom to make life choices, generosity, and perceptions of corruption into its score.</a:t>
            </a:r>
          </a:p>
          <a:p>
            <a:endParaRPr lang="en-US" sz="24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spTree>
    <p:extLst>
      <p:ext uri="{BB962C8B-B14F-4D97-AF65-F5344CB8AC3E}">
        <p14:creationId xmlns:p14="http://schemas.microsoft.com/office/powerpoint/2010/main" val="396745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1112013"/>
            <a:ext cx="8686800" cy="3394472"/>
          </a:xfrm>
        </p:spPr>
        <p:txBody>
          <a:bodyPr>
            <a:normAutofit/>
          </a:bodyPr>
          <a:lstStyle/>
          <a:p>
            <a:r>
              <a:rPr lang="en-US" sz="2000" dirty="0" smtClean="0">
                <a:solidFill>
                  <a:srgbClr val="002060"/>
                </a:solidFill>
              </a:rPr>
              <a:t>As a part of the larger wellness economy, in 2017, lodging brought in $130.5 billion, food and beverage brought in $111.5 billion, in-country transport brought in $109.9 billion, shopping brought in $98.3 billion, activities and excursions brought in $99.7 billion, and other services brought in $89.5 billion.</a:t>
            </a:r>
          </a:p>
          <a:p>
            <a:r>
              <a:rPr lang="en-US" sz="2000" dirty="0" smtClean="0">
                <a:solidFill>
                  <a:srgbClr val="002060"/>
                </a:solidFill>
              </a:rPr>
              <a:t>Mindfulness is the practice of maintaining a nonjudgment state of heightened or complete awareness of one’s thoughts, emotions or experiences on a moment to moment basis.</a:t>
            </a:r>
          </a:p>
          <a:p>
            <a:r>
              <a:rPr lang="en-US" sz="2000" dirty="0" smtClean="0">
                <a:solidFill>
                  <a:srgbClr val="002060"/>
                </a:solidFill>
              </a:rPr>
              <a:t>Focusing on wellness during travel can be beneficial to both the traveler and the destination they are visiting.</a:t>
            </a:r>
            <a:endParaRPr lang="en-US" sz="20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spTree>
    <p:extLst>
      <p:ext uri="{BB962C8B-B14F-4D97-AF65-F5344CB8AC3E}">
        <p14:creationId xmlns:p14="http://schemas.microsoft.com/office/powerpoint/2010/main" val="420133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1112013"/>
            <a:ext cx="8686800" cy="3394472"/>
          </a:xfrm>
        </p:spPr>
        <p:txBody>
          <a:bodyPr>
            <a:normAutofit/>
          </a:bodyPr>
          <a:lstStyle/>
          <a:p>
            <a:r>
              <a:rPr lang="en-US" sz="2000" dirty="0" err="1" smtClean="0">
                <a:solidFill>
                  <a:srgbClr val="002060"/>
                </a:solidFill>
              </a:rPr>
              <a:t>Bleisure</a:t>
            </a:r>
            <a:r>
              <a:rPr lang="en-US" sz="2000" dirty="0" smtClean="0">
                <a:solidFill>
                  <a:srgbClr val="002060"/>
                </a:solidFill>
              </a:rPr>
              <a:t> is the practice of combining business travel and leisure into one trip.</a:t>
            </a:r>
          </a:p>
          <a:p>
            <a:r>
              <a:rPr lang="en-US" sz="2000" dirty="0" smtClean="0">
                <a:solidFill>
                  <a:srgbClr val="002060"/>
                </a:solidFill>
              </a:rPr>
              <a:t>Younger generations are more likely to invest in sustainable luxury travel brands than older generations which can help combat </a:t>
            </a:r>
            <a:r>
              <a:rPr lang="en-US" sz="2000" dirty="0" err="1" smtClean="0">
                <a:solidFill>
                  <a:srgbClr val="002060"/>
                </a:solidFill>
              </a:rPr>
              <a:t>overtourism</a:t>
            </a:r>
            <a:r>
              <a:rPr lang="en-US" sz="2000" dirty="0" smtClean="0">
                <a:solidFill>
                  <a:srgbClr val="002060"/>
                </a:solidFill>
              </a:rPr>
              <a:t>. These brands and locations can appeal to these groups through wellness tourism.</a:t>
            </a:r>
          </a:p>
          <a:p>
            <a:r>
              <a:rPr lang="en-US" sz="2000" dirty="0" smtClean="0">
                <a:solidFill>
                  <a:srgbClr val="002060"/>
                </a:solidFill>
              </a:rPr>
              <a:t>Some wellness trends in hospitality and tourism include: individual wellness travel increasing, demand for flexibility in trip length, higher awareness of value proposition, large hotels recognizing wellness, transformative travel, wellness takes on </a:t>
            </a:r>
            <a:r>
              <a:rPr lang="en-US" sz="2000" dirty="0" err="1" smtClean="0">
                <a:solidFill>
                  <a:srgbClr val="002060"/>
                </a:solidFill>
              </a:rPr>
              <a:t>overtourism</a:t>
            </a:r>
            <a:r>
              <a:rPr lang="en-US" sz="2000" dirty="0" smtClean="0">
                <a:solidFill>
                  <a:srgbClr val="002060"/>
                </a:solidFill>
              </a:rPr>
              <a:t>, and China – uncovering the wealth </a:t>
            </a:r>
            <a:r>
              <a:rPr lang="en-US" sz="2000" smtClean="0">
                <a:solidFill>
                  <a:srgbClr val="002060"/>
                </a:solidFill>
              </a:rPr>
              <a:t>in wellness. </a:t>
            </a:r>
            <a:endParaRPr lang="en-US" sz="20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spTree>
    <p:extLst>
      <p:ext uri="{BB962C8B-B14F-4D97-AF65-F5344CB8AC3E}">
        <p14:creationId xmlns:p14="http://schemas.microsoft.com/office/powerpoint/2010/main" val="211992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0987"/>
          </a:xfrm>
        </p:spPr>
        <p:txBody>
          <a:bodyPr>
            <a:normAutofit/>
          </a:bodyPr>
          <a:lstStyle/>
          <a:p>
            <a:r>
              <a:rPr lang="en-US" sz="2800" b="1" dirty="0" smtClean="0">
                <a:solidFill>
                  <a:srgbClr val="002060"/>
                </a:solidFill>
              </a:rPr>
              <a:t>Learning Outcomes</a:t>
            </a:r>
            <a:endParaRPr lang="en-US" sz="2800" b="1" dirty="0">
              <a:solidFill>
                <a:srgbClr val="002060"/>
              </a:solidFill>
            </a:endParaRPr>
          </a:p>
        </p:txBody>
      </p:sp>
      <p:sp>
        <p:nvSpPr>
          <p:cNvPr id="3" name="Content Placeholder 2"/>
          <p:cNvSpPr>
            <a:spLocks noGrp="1"/>
          </p:cNvSpPr>
          <p:nvPr>
            <p:ph idx="1"/>
          </p:nvPr>
        </p:nvSpPr>
        <p:spPr>
          <a:xfrm>
            <a:off x="457200" y="750850"/>
            <a:ext cx="8510956" cy="3843774"/>
          </a:xfrm>
        </p:spPr>
        <p:txBody>
          <a:bodyPr>
            <a:noAutofit/>
          </a:bodyPr>
          <a:lstStyle/>
          <a:p>
            <a:pPr marL="514350" lvl="0" indent="-514350">
              <a:buFont typeface="+mj-lt"/>
              <a:buAutoNum type="arabicPeriod"/>
            </a:pPr>
            <a:r>
              <a:rPr lang="en-US" sz="1900" dirty="0">
                <a:solidFill>
                  <a:srgbClr val="002060"/>
                </a:solidFill>
              </a:rPr>
              <a:t>Define and discuss the term of quality of life</a:t>
            </a:r>
          </a:p>
          <a:p>
            <a:pPr marL="514350" lvl="0" indent="-514350">
              <a:buFont typeface="+mj-lt"/>
              <a:buAutoNum type="arabicPeriod"/>
            </a:pPr>
            <a:r>
              <a:rPr lang="en-US" sz="1900" dirty="0">
                <a:solidFill>
                  <a:srgbClr val="002060"/>
                </a:solidFill>
              </a:rPr>
              <a:t>Define and discuss the domains of Gross National Happiness Index (GNHI) and the World Happiness Report</a:t>
            </a:r>
          </a:p>
          <a:p>
            <a:pPr marL="514350" lvl="0" indent="-514350">
              <a:buFont typeface="+mj-lt"/>
              <a:buAutoNum type="arabicPeriod"/>
            </a:pPr>
            <a:r>
              <a:rPr lang="en-US" sz="1900" dirty="0">
                <a:solidFill>
                  <a:srgbClr val="002060"/>
                </a:solidFill>
              </a:rPr>
              <a:t>Discuss why some countries have higher World Happiness Report rankings than others</a:t>
            </a:r>
          </a:p>
          <a:p>
            <a:pPr marL="514350" lvl="0" indent="-514350">
              <a:buFont typeface="+mj-lt"/>
              <a:buAutoNum type="arabicPeriod"/>
            </a:pPr>
            <a:r>
              <a:rPr lang="en-US" sz="1900" dirty="0">
                <a:solidFill>
                  <a:srgbClr val="002060"/>
                </a:solidFill>
              </a:rPr>
              <a:t>Define and discuss quality of life and wellness in hospitality and tourism</a:t>
            </a:r>
          </a:p>
          <a:p>
            <a:pPr marL="514350" lvl="0" indent="-514350">
              <a:buFont typeface="+mj-lt"/>
              <a:buAutoNum type="arabicPeriod"/>
            </a:pPr>
            <a:r>
              <a:rPr lang="en-US" sz="1900" dirty="0">
                <a:solidFill>
                  <a:srgbClr val="002060"/>
                </a:solidFill>
              </a:rPr>
              <a:t>Define mindfulness within hospitality and tourism context </a:t>
            </a:r>
          </a:p>
          <a:p>
            <a:pPr marL="514350" lvl="0" indent="-514350">
              <a:buFont typeface="+mj-lt"/>
              <a:buAutoNum type="arabicPeriod"/>
            </a:pPr>
            <a:r>
              <a:rPr lang="en-US" sz="1900" dirty="0">
                <a:solidFill>
                  <a:srgbClr val="002060"/>
                </a:solidFill>
              </a:rPr>
              <a:t>Benefits of mindfulness to travelers</a:t>
            </a:r>
          </a:p>
          <a:p>
            <a:pPr marL="514350" lvl="0" indent="-514350">
              <a:buFont typeface="+mj-lt"/>
              <a:buAutoNum type="arabicPeriod"/>
            </a:pPr>
            <a:r>
              <a:rPr lang="en-US" sz="1900" dirty="0">
                <a:solidFill>
                  <a:srgbClr val="002060"/>
                </a:solidFill>
              </a:rPr>
              <a:t>Benefits and drawbacks of mindfulness to the destination</a:t>
            </a:r>
          </a:p>
          <a:p>
            <a:pPr marL="514350" lvl="0" indent="-514350">
              <a:buFont typeface="+mj-lt"/>
              <a:buAutoNum type="arabicPeriod"/>
            </a:pPr>
            <a:r>
              <a:rPr lang="en-US" sz="1900" dirty="0">
                <a:solidFill>
                  <a:srgbClr val="002060"/>
                </a:solidFill>
              </a:rPr>
              <a:t>Discuss how quality of life and wellness can be improved through hospitality and tourism</a:t>
            </a:r>
          </a:p>
          <a:p>
            <a:pPr marL="514350" lvl="0" indent="-514350">
              <a:buFont typeface="+mj-lt"/>
              <a:buAutoNum type="arabicPeriod"/>
            </a:pPr>
            <a:r>
              <a:rPr lang="en-US" sz="1900" dirty="0">
                <a:solidFill>
                  <a:srgbClr val="002060"/>
                </a:solidFill>
              </a:rPr>
              <a:t>Define bleisure and discuss how hospitality and travel businesses can offer better bleisure packages.  </a:t>
            </a: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spTree>
    <p:extLst>
      <p:ext uri="{BB962C8B-B14F-4D97-AF65-F5344CB8AC3E}">
        <p14:creationId xmlns:p14="http://schemas.microsoft.com/office/powerpoint/2010/main" val="186083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9" t="22382" r="-119" b="16173"/>
          <a:stretch/>
        </p:blipFill>
        <p:spPr>
          <a:xfrm>
            <a:off x="11140" y="943742"/>
            <a:ext cx="9132859" cy="3367002"/>
          </a:xfrm>
          <a:prstGeom prst="rect">
            <a:avLst/>
          </a:prstGeom>
        </p:spPr>
      </p:pic>
      <p:sp>
        <p:nvSpPr>
          <p:cNvPr id="2" name="Title 1"/>
          <p:cNvSpPr>
            <a:spLocks noGrp="1"/>
          </p:cNvSpPr>
          <p:nvPr>
            <p:ph type="title"/>
          </p:nvPr>
        </p:nvSpPr>
        <p:spPr>
          <a:xfrm>
            <a:off x="457200" y="20922"/>
            <a:ext cx="8229600" cy="857250"/>
          </a:xfrm>
        </p:spPr>
        <p:txBody>
          <a:bodyPr>
            <a:normAutofit/>
          </a:bodyPr>
          <a:lstStyle/>
          <a:p>
            <a:r>
              <a:rPr lang="en-US" sz="2800" b="1" dirty="0" smtClean="0">
                <a:solidFill>
                  <a:srgbClr val="002060"/>
                </a:solidFill>
              </a:rPr>
              <a:t>Case Study: Six Senses Bhutan</a:t>
            </a:r>
            <a:endParaRPr lang="en-US" sz="2800" b="1" dirty="0">
              <a:solidFill>
                <a:srgbClr val="002060"/>
              </a:solidFill>
            </a:endParaRPr>
          </a:p>
        </p:txBody>
      </p:sp>
      <p:pic>
        <p:nvPicPr>
          <p:cNvPr id="7" name="Picture 6"/>
          <p:cNvPicPr>
            <a:picLocks noChangeAspect="1"/>
          </p:cNvPicPr>
          <p:nvPr/>
        </p:nvPicPr>
        <p:blipFill>
          <a:blip r:embed="rId3"/>
          <a:stretch>
            <a:fillRect/>
          </a:stretch>
        </p:blipFill>
        <p:spPr>
          <a:xfrm>
            <a:off x="7534291" y="954369"/>
            <a:ext cx="1598038" cy="1598038"/>
          </a:xfrm>
          <a:prstGeom prst="rect">
            <a:avLst/>
          </a:prstGeom>
        </p:spPr>
      </p:pic>
      <p:sp>
        <p:nvSpPr>
          <p:cNvPr id="4" name="Slide Number Placeholder 3"/>
          <p:cNvSpPr>
            <a:spLocks noGrp="1"/>
          </p:cNvSpPr>
          <p:nvPr>
            <p:ph type="sldNum" sz="quarter" idx="12"/>
          </p:nvPr>
        </p:nvSpPr>
        <p:spPr/>
        <p:txBody>
          <a:bodyPr/>
          <a:lstStyle/>
          <a:p>
            <a:r>
              <a:rPr lang="en-US" smtClean="0"/>
              <a:t>Copyrighted material</a:t>
            </a:r>
            <a:endParaRPr lang="en-US" dirty="0"/>
          </a:p>
        </p:txBody>
      </p:sp>
      <p:sp>
        <p:nvSpPr>
          <p:cNvPr id="5" name="TextBox 4"/>
          <p:cNvSpPr txBox="1"/>
          <p:nvPr/>
        </p:nvSpPr>
        <p:spPr>
          <a:xfrm>
            <a:off x="141514" y="4534853"/>
            <a:ext cx="6281057" cy="369332"/>
          </a:xfrm>
          <a:prstGeom prst="rect">
            <a:avLst/>
          </a:prstGeom>
          <a:noFill/>
        </p:spPr>
        <p:txBody>
          <a:bodyPr wrap="square" rtlCol="0">
            <a:spAutoFit/>
          </a:bodyPr>
          <a:lstStyle/>
          <a:p>
            <a:r>
              <a:rPr lang="en-US" dirty="0" smtClean="0">
                <a:solidFill>
                  <a:srgbClr val="002060"/>
                </a:solidFill>
              </a:rPr>
              <a:t>To learn more about Six Sense Bhutan, click </a:t>
            </a:r>
            <a:r>
              <a:rPr lang="en-US" dirty="0" smtClean="0">
                <a:solidFill>
                  <a:srgbClr val="002060"/>
                </a:solidFill>
                <a:hlinkClick r:id="rId4"/>
              </a:rPr>
              <a:t>here</a:t>
            </a:r>
            <a:r>
              <a:rPr lang="en-US" dirty="0" smtClean="0">
                <a:solidFill>
                  <a:srgbClr val="002060"/>
                </a:solidFill>
              </a:rPr>
              <a:t> and </a:t>
            </a:r>
            <a:r>
              <a:rPr lang="en-US" dirty="0" smtClean="0">
                <a:solidFill>
                  <a:srgbClr val="002060"/>
                </a:solidFill>
                <a:hlinkClick r:id="rId5"/>
              </a:rPr>
              <a:t>here</a:t>
            </a:r>
            <a:r>
              <a:rPr lang="en-US"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206729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a:bodyPr>
          <a:lstStyle/>
          <a:p>
            <a:r>
              <a:rPr lang="en-US" sz="2800" b="1" dirty="0">
                <a:solidFill>
                  <a:srgbClr val="002060"/>
                </a:solidFill>
              </a:rPr>
              <a:t>Quality of Life and Wellness</a:t>
            </a:r>
          </a:p>
        </p:txBody>
      </p:sp>
      <p:sp>
        <p:nvSpPr>
          <p:cNvPr id="3" name="Content Placeholder 2"/>
          <p:cNvSpPr>
            <a:spLocks noGrp="1"/>
          </p:cNvSpPr>
          <p:nvPr>
            <p:ph idx="1"/>
          </p:nvPr>
        </p:nvSpPr>
        <p:spPr>
          <a:xfrm>
            <a:off x="407736" y="765521"/>
            <a:ext cx="8560420" cy="3394472"/>
          </a:xfrm>
        </p:spPr>
        <p:txBody>
          <a:bodyPr>
            <a:noAutofit/>
          </a:bodyPr>
          <a:lstStyle/>
          <a:p>
            <a:r>
              <a:rPr lang="en-US" sz="2000" dirty="0" smtClean="0">
                <a:solidFill>
                  <a:srgbClr val="002060"/>
                </a:solidFill>
              </a:rPr>
              <a:t>Bhutan’s Gross </a:t>
            </a:r>
            <a:r>
              <a:rPr lang="en-US" sz="2000" dirty="0">
                <a:solidFill>
                  <a:srgbClr val="002060"/>
                </a:solidFill>
              </a:rPr>
              <a:t>National Happiness Index (GNHI</a:t>
            </a:r>
            <a:r>
              <a:rPr lang="en-US" sz="2000" dirty="0" smtClean="0">
                <a:solidFill>
                  <a:srgbClr val="002060"/>
                </a:solidFill>
              </a:rPr>
              <a:t>)</a:t>
            </a:r>
          </a:p>
          <a:p>
            <a:pPr lvl="1"/>
            <a:r>
              <a:rPr lang="en-US" sz="2000" dirty="0">
                <a:solidFill>
                  <a:srgbClr val="002060"/>
                </a:solidFill>
              </a:rPr>
              <a:t>P</a:t>
            </a:r>
            <a:r>
              <a:rPr lang="en-US" sz="2000" dirty="0" smtClean="0">
                <a:solidFill>
                  <a:srgbClr val="002060"/>
                </a:solidFill>
              </a:rPr>
              <a:t>sychological </a:t>
            </a:r>
            <a:r>
              <a:rPr lang="en-US" sz="2000" dirty="0">
                <a:solidFill>
                  <a:srgbClr val="002060"/>
                </a:solidFill>
              </a:rPr>
              <a:t>wellbeing, health, education, time use, cultural diversity and resilience, good governance, community vitality, ecological diversity and resilience, and living standards </a:t>
            </a:r>
            <a:endParaRPr lang="en-US" sz="2000" dirty="0" smtClean="0">
              <a:solidFill>
                <a:srgbClr val="002060"/>
              </a:solidFill>
            </a:endParaRPr>
          </a:p>
          <a:p>
            <a:endParaRPr lang="en-US" sz="2000" dirty="0" smtClean="0">
              <a:solidFill>
                <a:srgbClr val="002060"/>
              </a:solidFill>
            </a:endParaRPr>
          </a:p>
          <a:p>
            <a:r>
              <a:rPr lang="en-US" sz="2000" dirty="0" smtClean="0">
                <a:solidFill>
                  <a:srgbClr val="002060"/>
                </a:solidFill>
              </a:rPr>
              <a:t>The UN’s World </a:t>
            </a:r>
            <a:r>
              <a:rPr lang="en-US" sz="2000" dirty="0">
                <a:solidFill>
                  <a:srgbClr val="002060"/>
                </a:solidFill>
              </a:rPr>
              <a:t>Happiness Report </a:t>
            </a:r>
            <a:endParaRPr lang="en-US" sz="2000" dirty="0" smtClean="0">
              <a:solidFill>
                <a:srgbClr val="002060"/>
              </a:solidFill>
            </a:endParaRPr>
          </a:p>
          <a:p>
            <a:pPr lvl="1"/>
            <a:r>
              <a:rPr lang="en-US" sz="2000" dirty="0">
                <a:solidFill>
                  <a:srgbClr val="002060"/>
                </a:solidFill>
              </a:rPr>
              <a:t>GDP per capita, social support, healthy life expectancy, freedom to make life choices, generosity, and perceptions of </a:t>
            </a:r>
            <a:r>
              <a:rPr lang="en-US" sz="2000" dirty="0" smtClean="0">
                <a:solidFill>
                  <a:srgbClr val="002060"/>
                </a:solidFill>
              </a:rPr>
              <a:t>corruption</a:t>
            </a:r>
            <a:endParaRPr lang="en-US" sz="20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5567" b="19887"/>
          <a:stretch/>
        </p:blipFill>
        <p:spPr>
          <a:xfrm>
            <a:off x="-1" y="3805187"/>
            <a:ext cx="4082143" cy="1338313"/>
          </a:xfrm>
          <a:prstGeom prst="rect">
            <a:avLst/>
          </a:prstGeom>
        </p:spPr>
      </p:pic>
    </p:spTree>
    <p:extLst>
      <p:ext uri="{BB962C8B-B14F-4D97-AF65-F5344CB8AC3E}">
        <p14:creationId xmlns:p14="http://schemas.microsoft.com/office/powerpoint/2010/main" val="416336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a:bodyPr>
          <a:lstStyle/>
          <a:p>
            <a:r>
              <a:rPr lang="en-US" sz="2800" b="1" dirty="0" smtClean="0">
                <a:solidFill>
                  <a:srgbClr val="002060"/>
                </a:solidFill>
              </a:rPr>
              <a:t>Gross National Happiness Index (GNHI)</a:t>
            </a:r>
            <a:endParaRPr lang="en-US" sz="2800" b="1"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645920" y="651987"/>
            <a:ext cx="5852160" cy="4389120"/>
          </a:xfrm>
          <a:prstGeom prst="rect">
            <a:avLst/>
          </a:prstGeom>
        </p:spPr>
      </p:pic>
    </p:spTree>
    <p:extLst>
      <p:ext uri="{BB962C8B-B14F-4D97-AF65-F5344CB8AC3E}">
        <p14:creationId xmlns:p14="http://schemas.microsoft.com/office/powerpoint/2010/main" val="57392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559734"/>
          </a:xfrm>
        </p:spPr>
        <p:txBody>
          <a:bodyPr>
            <a:normAutofit/>
          </a:bodyPr>
          <a:lstStyle/>
          <a:p>
            <a:r>
              <a:rPr lang="en-US" sz="2800" b="1" dirty="0" smtClean="0">
                <a:solidFill>
                  <a:srgbClr val="002060"/>
                </a:solidFill>
              </a:rPr>
              <a:t>World Happiness Report 2020</a:t>
            </a:r>
            <a:endParaRPr lang="en-US" sz="2800" b="1" dirty="0">
              <a:solidFill>
                <a:srgbClr val="002060"/>
              </a:solidFill>
            </a:endParaRPr>
          </a:p>
        </p:txBody>
      </p:sp>
      <p:sp>
        <p:nvSpPr>
          <p:cNvPr id="3" name="Content Placeholder 2"/>
          <p:cNvSpPr>
            <a:spLocks noGrp="1"/>
          </p:cNvSpPr>
          <p:nvPr>
            <p:ph idx="1"/>
          </p:nvPr>
        </p:nvSpPr>
        <p:spPr/>
        <p:txBody>
          <a:bodyPr>
            <a:normAutofit/>
          </a:bodyPr>
          <a:lstStyle/>
          <a:p>
            <a:pPr marL="0" indent="0" algn="ctr">
              <a:buNone/>
            </a:pPr>
            <a:r>
              <a:rPr lang="en-US" dirty="0"/>
              <a:t>World Happiness Report </a:t>
            </a:r>
            <a:r>
              <a:rPr lang="en-US" dirty="0" smtClean="0"/>
              <a:t>(</a:t>
            </a:r>
            <a:r>
              <a:rPr lang="en-US" dirty="0"/>
              <a:t>2019</a:t>
            </a:r>
            <a:r>
              <a:rPr lang="en-US" dirty="0" smtClean="0"/>
              <a: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5777131"/>
              </p:ext>
            </p:extLst>
          </p:nvPr>
        </p:nvGraphicFramePr>
        <p:xfrm>
          <a:off x="457200" y="631900"/>
          <a:ext cx="8229599" cy="4282070"/>
        </p:xfrm>
        <a:graphic>
          <a:graphicData uri="http://schemas.openxmlformats.org/drawingml/2006/table">
            <a:tbl>
              <a:tblPr firstRow="1" bandRow="1">
                <a:tableStyleId>{5C22544A-7EE6-4342-B048-85BDC9FD1C3A}</a:tableStyleId>
              </a:tblPr>
              <a:tblGrid>
                <a:gridCol w="857441">
                  <a:extLst>
                    <a:ext uri="{9D8B030D-6E8A-4147-A177-3AD203B41FA5}">
                      <a16:colId xmlns:a16="http://schemas.microsoft.com/office/drawing/2014/main" xmlns="" val="20000"/>
                    </a:ext>
                  </a:extLst>
                </a:gridCol>
                <a:gridCol w="1493873">
                  <a:extLst>
                    <a:ext uri="{9D8B030D-6E8A-4147-A177-3AD203B41FA5}">
                      <a16:colId xmlns:a16="http://schemas.microsoft.com/office/drawing/2014/main" xmlns="" val="20001"/>
                    </a:ext>
                  </a:extLst>
                </a:gridCol>
                <a:gridCol w="1235680">
                  <a:extLst>
                    <a:ext uri="{9D8B030D-6E8A-4147-A177-3AD203B41FA5}">
                      <a16:colId xmlns:a16="http://schemas.microsoft.com/office/drawing/2014/main" xmlns="" val="20002"/>
                    </a:ext>
                  </a:extLst>
                </a:gridCol>
                <a:gridCol w="646179">
                  <a:extLst>
                    <a:ext uri="{9D8B030D-6E8A-4147-A177-3AD203B41FA5}">
                      <a16:colId xmlns:a16="http://schemas.microsoft.com/office/drawing/2014/main" xmlns="" val="20003"/>
                    </a:ext>
                  </a:extLst>
                </a:gridCol>
                <a:gridCol w="902424">
                  <a:extLst>
                    <a:ext uri="{9D8B030D-6E8A-4147-A177-3AD203B41FA5}">
                      <a16:colId xmlns:a16="http://schemas.microsoft.com/office/drawing/2014/main" xmlns="" val="20004"/>
                    </a:ext>
                  </a:extLst>
                </a:gridCol>
                <a:gridCol w="1918345">
                  <a:extLst>
                    <a:ext uri="{9D8B030D-6E8A-4147-A177-3AD203B41FA5}">
                      <a16:colId xmlns:a16="http://schemas.microsoft.com/office/drawing/2014/main" xmlns="" val="20005"/>
                    </a:ext>
                  </a:extLst>
                </a:gridCol>
                <a:gridCol w="1175657">
                  <a:extLst>
                    <a:ext uri="{9D8B030D-6E8A-4147-A177-3AD203B41FA5}">
                      <a16:colId xmlns:a16="http://schemas.microsoft.com/office/drawing/2014/main" xmlns="" val="20006"/>
                    </a:ext>
                  </a:extLst>
                </a:gridCol>
              </a:tblGrid>
              <a:tr h="395685">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Ranking</a:t>
                      </a:r>
                      <a:endParaRPr lang="en-US" sz="1400" dirty="0">
                        <a:solidFill>
                          <a:srgbClr val="002060"/>
                        </a:solidFill>
                        <a:effectLst/>
                        <a:latin typeface="Calibri"/>
                        <a:ea typeface="ＭＳ 明朝"/>
                        <a:cs typeface="Calibri"/>
                      </a:endParaRPr>
                    </a:p>
                  </a:txBody>
                  <a:tcPr marL="68580" marR="68580" marT="0" marB="0"/>
                </a:tc>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Country</a:t>
                      </a:r>
                      <a:endParaRPr lang="en-US" sz="1400" dirty="0">
                        <a:solidFill>
                          <a:srgbClr val="002060"/>
                        </a:solidFill>
                        <a:effectLst/>
                        <a:latin typeface="Calibri"/>
                        <a:ea typeface="ＭＳ 明朝"/>
                        <a:cs typeface="Calibri"/>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latin typeface="Calibri"/>
                          <a:ea typeface="ＭＳ 明朝"/>
                          <a:cs typeface="Calibri"/>
                        </a:rPr>
                        <a:t>Score (of 10)</a:t>
                      </a:r>
                      <a:endParaRPr lang="en-US" sz="1400" dirty="0">
                        <a:solidFill>
                          <a:srgbClr val="002060"/>
                        </a:solidFill>
                        <a:effectLst/>
                        <a:latin typeface="Calibri"/>
                        <a:ea typeface="ＭＳ 明朝"/>
                        <a:cs typeface="Calibri"/>
                      </a:endParaRPr>
                    </a:p>
                  </a:txBody>
                  <a:tcPr marL="68580" marR="68580" marT="0" marB="0"/>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Ranking</a:t>
                      </a:r>
                      <a:endParaRPr lang="en-US" sz="1400" dirty="0">
                        <a:solidFill>
                          <a:srgbClr val="002060"/>
                        </a:solidFill>
                        <a:effectLst/>
                        <a:latin typeface="Calibri"/>
                        <a:ea typeface="ＭＳ 明朝"/>
                        <a:cs typeface="Calibri"/>
                      </a:endParaRPr>
                    </a:p>
                  </a:txBody>
                  <a:tcPr marL="68580" marR="68580" marT="0" marB="0"/>
                </a:tc>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Country</a:t>
                      </a:r>
                      <a:endParaRPr lang="en-US" sz="1400" dirty="0">
                        <a:solidFill>
                          <a:srgbClr val="002060"/>
                        </a:solidFill>
                        <a:effectLst/>
                        <a:latin typeface="Calibri"/>
                        <a:ea typeface="ＭＳ 明朝"/>
                        <a:cs typeface="Calibri"/>
                      </a:endParaRPr>
                    </a:p>
                  </a:txBody>
                  <a:tcPr marL="68580" marR="68580" marT="0" marB="0"/>
                </a:tc>
                <a:tc>
                  <a:txBody>
                    <a:bodyPr/>
                    <a:lstStyle/>
                    <a:p>
                      <a:pPr marL="0" marR="0">
                        <a:lnSpc>
                          <a:spcPct val="115000"/>
                        </a:lnSpc>
                        <a:spcBef>
                          <a:spcPts val="0"/>
                        </a:spcBef>
                        <a:spcAft>
                          <a:spcPts val="0"/>
                        </a:spcAft>
                      </a:pPr>
                      <a:r>
                        <a:rPr lang="en-US" sz="1400" b="1" dirty="0">
                          <a:solidFill>
                            <a:srgbClr val="FFFFFF"/>
                          </a:solidFill>
                          <a:effectLst/>
                          <a:latin typeface="Calibri"/>
                          <a:ea typeface="ＭＳ 明朝"/>
                          <a:cs typeface="Calibri"/>
                        </a:rPr>
                        <a:t>Score (of 10)</a:t>
                      </a:r>
                      <a:endParaRPr lang="en-US" sz="1400" dirty="0">
                        <a:effectLst/>
                        <a:latin typeface="Calibri"/>
                        <a:ea typeface="ＭＳ 明朝"/>
                        <a:cs typeface="Calibri"/>
                      </a:endParaRPr>
                    </a:p>
                  </a:txBody>
                  <a:tcPr marL="68580" marR="68580" marT="0" marB="0"/>
                </a:tc>
                <a:extLst>
                  <a:ext uri="{0D108BD9-81ED-4DB2-BD59-A6C34878D82A}">
                    <a16:rowId xmlns:a16="http://schemas.microsoft.com/office/drawing/2014/main" xmlns="" val="10000"/>
                  </a:ext>
                </a:extLst>
              </a:tr>
              <a:tr h="325220">
                <a:tc>
                  <a:txBody>
                    <a:bodyPr/>
                    <a:lstStyle/>
                    <a:p>
                      <a:pPr marL="0" marR="0">
                        <a:lnSpc>
                          <a:spcPct val="115000"/>
                        </a:lnSpc>
                        <a:spcBef>
                          <a:spcPts val="0"/>
                        </a:spcBef>
                        <a:spcAft>
                          <a:spcPts val="0"/>
                        </a:spcAft>
                      </a:pPr>
                      <a:r>
                        <a:rPr lang="en-US" sz="1400" dirty="0">
                          <a:solidFill>
                            <a:srgbClr val="002060"/>
                          </a:solidFill>
                          <a:effectLst/>
                          <a:latin typeface="Calibri"/>
                          <a:ea typeface="ＭＳ 明朝"/>
                        </a:rPr>
                        <a:t>1</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Finland</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7.81</a:t>
                      </a:r>
                      <a:endParaRPr lang="en-US" sz="1400" dirty="0">
                        <a:solidFill>
                          <a:srgbClr val="002060"/>
                        </a:solidFill>
                        <a:effectLst/>
                        <a:latin typeface="Calibri"/>
                        <a:ea typeface="ＭＳ 明朝"/>
                      </a:endParaRPr>
                    </a:p>
                  </a:txBody>
                  <a:tcPr marL="68580" marR="68580" marT="0" marB="0" anchor="b"/>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a:solidFill>
                            <a:srgbClr val="002060"/>
                          </a:solidFill>
                          <a:effectLst/>
                          <a:latin typeface="Calibri"/>
                          <a:ea typeface="ＭＳ 明朝"/>
                        </a:rPr>
                        <a:t>11</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Canada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7.23</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1"/>
                  </a:ext>
                </a:extLst>
              </a:tr>
              <a:tr h="395685">
                <a:tc>
                  <a:txBody>
                    <a:bodyPr/>
                    <a:lstStyle/>
                    <a:p>
                      <a:pPr marL="0" marR="0">
                        <a:lnSpc>
                          <a:spcPct val="115000"/>
                        </a:lnSpc>
                        <a:spcBef>
                          <a:spcPts val="0"/>
                        </a:spcBef>
                        <a:spcAft>
                          <a:spcPts val="0"/>
                        </a:spcAft>
                      </a:pPr>
                      <a:r>
                        <a:rPr lang="en-US" sz="1400" dirty="0">
                          <a:solidFill>
                            <a:srgbClr val="002060"/>
                          </a:solidFill>
                          <a:effectLst/>
                          <a:latin typeface="Calibri"/>
                          <a:ea typeface="ＭＳ 明朝"/>
                        </a:rPr>
                        <a:t>2</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Denmark</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7.65</a:t>
                      </a:r>
                      <a:endParaRPr lang="en-US" sz="1400" dirty="0">
                        <a:solidFill>
                          <a:srgbClr val="002060"/>
                        </a:solidFill>
                        <a:effectLst/>
                        <a:latin typeface="Calibri"/>
                        <a:ea typeface="ＭＳ 明朝"/>
                      </a:endParaRPr>
                    </a:p>
                  </a:txBody>
                  <a:tcPr marL="68580" marR="68580" marT="0" marB="0" anchor="b"/>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a:solidFill>
                            <a:srgbClr val="002060"/>
                          </a:solidFill>
                          <a:effectLst/>
                          <a:latin typeface="Calibri"/>
                          <a:ea typeface="ＭＳ 明朝"/>
                        </a:rPr>
                        <a:t>12</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Australia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7.22</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2"/>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3</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Switzerland</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7.56</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a:solidFill>
                            <a:srgbClr val="002060"/>
                          </a:solidFill>
                          <a:effectLst/>
                          <a:latin typeface="Calibri"/>
                          <a:ea typeface="ＭＳ 明朝"/>
                        </a:rPr>
                        <a:t>13</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United</a:t>
                      </a:r>
                      <a:r>
                        <a:rPr lang="en-US" sz="1400" baseline="0" dirty="0" smtClean="0">
                          <a:solidFill>
                            <a:srgbClr val="002060"/>
                          </a:solidFill>
                          <a:effectLst/>
                          <a:latin typeface="Calibri"/>
                          <a:ea typeface="ＭＳ 明朝"/>
                        </a:rPr>
                        <a:t> Kingdom</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7.17</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3"/>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4</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Iceland</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7.50</a:t>
                      </a:r>
                      <a:endParaRPr lang="en-US" sz="1400" dirty="0">
                        <a:solidFill>
                          <a:srgbClr val="002060"/>
                        </a:solidFill>
                        <a:effectLst/>
                        <a:latin typeface="Calibri"/>
                        <a:ea typeface="ＭＳ 明朝"/>
                      </a:endParaRPr>
                    </a:p>
                  </a:txBody>
                  <a:tcPr marL="68580" marR="68580" marT="0" marB="0" anchor="b"/>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14</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Israel</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7.13</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4"/>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5</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Times New Roman"/>
                        </a:rPr>
                        <a:t>Norway</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7.49</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15</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Costa</a:t>
                      </a:r>
                      <a:r>
                        <a:rPr lang="en-US" sz="1400" baseline="0" dirty="0" smtClean="0">
                          <a:solidFill>
                            <a:srgbClr val="002060"/>
                          </a:solidFill>
                          <a:effectLst/>
                          <a:latin typeface="Calibri"/>
                          <a:ea typeface="ＭＳ 明朝"/>
                        </a:rPr>
                        <a:t> Rica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7.12</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5"/>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6</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Netherlands</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7.45</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16</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Ireland</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7.09</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6"/>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7</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Sweden</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7.35</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17</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Germany</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7.08</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7"/>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8</a:t>
                      </a:r>
                    </a:p>
                  </a:txBody>
                  <a:tcPr marL="68580" marR="68580" marT="0" marB="0"/>
                </a:tc>
                <a:tc>
                  <a:txBody>
                    <a:bodyPr/>
                    <a:lstStyle/>
                    <a:p>
                      <a:pPr marL="0" marR="0">
                        <a:lnSpc>
                          <a:spcPct val="115000"/>
                        </a:lnSpc>
                        <a:spcBef>
                          <a:spcPts val="0"/>
                        </a:spcBef>
                        <a:spcAft>
                          <a:spcPts val="0"/>
                        </a:spcAft>
                      </a:pPr>
                      <a:r>
                        <a:rPr lang="en-US" sz="1400" dirty="0">
                          <a:solidFill>
                            <a:srgbClr val="002060"/>
                          </a:solidFill>
                          <a:effectLst/>
                          <a:latin typeface="Calibri"/>
                          <a:ea typeface="Times New Roman"/>
                        </a:rPr>
                        <a:t>New Zealand</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7.3</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18</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United</a:t>
                      </a:r>
                      <a:r>
                        <a:rPr lang="en-US" sz="1400" baseline="0" dirty="0" smtClean="0">
                          <a:solidFill>
                            <a:srgbClr val="002060"/>
                          </a:solidFill>
                          <a:effectLst/>
                          <a:latin typeface="Calibri"/>
                          <a:ea typeface="ＭＳ 明朝"/>
                        </a:rPr>
                        <a:t> States</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6.94</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8"/>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9</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Austria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7.29</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19</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Czech</a:t>
                      </a:r>
                      <a:r>
                        <a:rPr lang="en-US" sz="1400" baseline="0" dirty="0" smtClean="0">
                          <a:solidFill>
                            <a:srgbClr val="002060"/>
                          </a:solidFill>
                          <a:effectLst/>
                          <a:latin typeface="Calibri"/>
                          <a:ea typeface="ＭＳ 明朝"/>
                        </a:rPr>
                        <a:t> Republic</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6.91</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9"/>
                  </a:ext>
                </a:extLst>
              </a:tr>
              <a:tr h="395685">
                <a:tc>
                  <a:txBody>
                    <a:bodyPr/>
                    <a:lstStyle/>
                    <a:p>
                      <a:pPr marL="0" marR="0">
                        <a:lnSpc>
                          <a:spcPct val="115000"/>
                        </a:lnSpc>
                        <a:spcBef>
                          <a:spcPts val="0"/>
                        </a:spcBef>
                        <a:spcAft>
                          <a:spcPts val="0"/>
                        </a:spcAft>
                      </a:pPr>
                      <a:r>
                        <a:rPr lang="en-US" sz="1400">
                          <a:solidFill>
                            <a:srgbClr val="002060"/>
                          </a:solidFill>
                          <a:effectLst/>
                          <a:latin typeface="Calibri"/>
                          <a:ea typeface="ＭＳ 明朝"/>
                        </a:rPr>
                        <a:t>10</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Luxembourg</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7.24</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a:solidFill>
                            <a:srgbClr val="002060"/>
                          </a:solidFill>
                          <a:effectLst/>
                          <a:latin typeface="Calibri"/>
                          <a:ea typeface="ＭＳ 明朝"/>
                        </a:rPr>
                        <a:t>20</a:t>
                      </a: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Belgium</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Times New Roman"/>
                        </a:rPr>
                        <a:t>6.86</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10"/>
                  </a:ext>
                </a:extLst>
              </a:tr>
            </a:tbl>
          </a:graphicData>
        </a:graphic>
      </p:graphicFrame>
      <p:sp>
        <p:nvSpPr>
          <p:cNvPr id="5" name="Slide Number Placeholder 4"/>
          <p:cNvSpPr>
            <a:spLocks noGrp="1"/>
          </p:cNvSpPr>
          <p:nvPr>
            <p:ph type="sldNum" sz="quarter" idx="12"/>
          </p:nvPr>
        </p:nvSpPr>
        <p:spPr>
          <a:xfrm>
            <a:off x="7237830" y="4767262"/>
            <a:ext cx="1730326" cy="376237"/>
          </a:xfrm>
        </p:spPr>
        <p:txBody>
          <a:bodyPr/>
          <a:lstStyle/>
          <a:p>
            <a:r>
              <a:rPr lang="en-US" dirty="0" smtClean="0"/>
              <a:t>Copyrighted material</a:t>
            </a:r>
            <a:endParaRPr lang="en-US" dirty="0"/>
          </a:p>
        </p:txBody>
      </p:sp>
    </p:spTree>
    <p:extLst>
      <p:ext uri="{BB962C8B-B14F-4D97-AF65-F5344CB8AC3E}">
        <p14:creationId xmlns:p14="http://schemas.microsoft.com/office/powerpoint/2010/main" val="218282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559734"/>
          </a:xfrm>
        </p:spPr>
        <p:txBody>
          <a:bodyPr>
            <a:normAutofit/>
          </a:bodyPr>
          <a:lstStyle/>
          <a:p>
            <a:r>
              <a:rPr lang="en-US" sz="2800" b="1" dirty="0" smtClean="0">
                <a:solidFill>
                  <a:srgbClr val="002060"/>
                </a:solidFill>
              </a:rPr>
              <a:t>World Happiness Report 2020</a:t>
            </a:r>
            <a:endParaRPr lang="en-US" sz="2800" b="1" dirty="0">
              <a:solidFill>
                <a:srgbClr val="002060"/>
              </a:solidFill>
            </a:endParaRPr>
          </a:p>
        </p:txBody>
      </p:sp>
      <p:sp>
        <p:nvSpPr>
          <p:cNvPr id="3" name="Content Placeholder 2"/>
          <p:cNvSpPr>
            <a:spLocks noGrp="1"/>
          </p:cNvSpPr>
          <p:nvPr>
            <p:ph idx="1"/>
          </p:nvPr>
        </p:nvSpPr>
        <p:spPr/>
        <p:txBody>
          <a:bodyPr>
            <a:normAutofit/>
          </a:bodyPr>
          <a:lstStyle/>
          <a:p>
            <a:pPr marL="0" indent="0" algn="ctr">
              <a:buNone/>
            </a:pPr>
            <a:r>
              <a:rPr lang="en-US" dirty="0"/>
              <a:t>World Happiness Report </a:t>
            </a:r>
            <a:r>
              <a:rPr lang="en-US" dirty="0" smtClean="0"/>
              <a:t>(</a:t>
            </a:r>
            <a:r>
              <a:rPr lang="en-US" dirty="0"/>
              <a:t>2019</a:t>
            </a:r>
            <a:r>
              <a:rPr lang="en-US" dirty="0" smtClean="0"/>
              <a: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04483840"/>
              </p:ext>
            </p:extLst>
          </p:nvPr>
        </p:nvGraphicFramePr>
        <p:xfrm>
          <a:off x="457200" y="631900"/>
          <a:ext cx="8229599" cy="3886385"/>
        </p:xfrm>
        <a:graphic>
          <a:graphicData uri="http://schemas.openxmlformats.org/drawingml/2006/table">
            <a:tbl>
              <a:tblPr firstRow="1" bandRow="1">
                <a:tableStyleId>{5C22544A-7EE6-4342-B048-85BDC9FD1C3A}</a:tableStyleId>
              </a:tblPr>
              <a:tblGrid>
                <a:gridCol w="857441">
                  <a:extLst>
                    <a:ext uri="{9D8B030D-6E8A-4147-A177-3AD203B41FA5}">
                      <a16:colId xmlns:a16="http://schemas.microsoft.com/office/drawing/2014/main" xmlns="" val="20000"/>
                    </a:ext>
                  </a:extLst>
                </a:gridCol>
                <a:gridCol w="1493873">
                  <a:extLst>
                    <a:ext uri="{9D8B030D-6E8A-4147-A177-3AD203B41FA5}">
                      <a16:colId xmlns:a16="http://schemas.microsoft.com/office/drawing/2014/main" xmlns="" val="20001"/>
                    </a:ext>
                  </a:extLst>
                </a:gridCol>
                <a:gridCol w="1235680">
                  <a:extLst>
                    <a:ext uri="{9D8B030D-6E8A-4147-A177-3AD203B41FA5}">
                      <a16:colId xmlns:a16="http://schemas.microsoft.com/office/drawing/2014/main" xmlns="" val="20002"/>
                    </a:ext>
                  </a:extLst>
                </a:gridCol>
                <a:gridCol w="646179">
                  <a:extLst>
                    <a:ext uri="{9D8B030D-6E8A-4147-A177-3AD203B41FA5}">
                      <a16:colId xmlns:a16="http://schemas.microsoft.com/office/drawing/2014/main" xmlns="" val="20003"/>
                    </a:ext>
                  </a:extLst>
                </a:gridCol>
                <a:gridCol w="902424">
                  <a:extLst>
                    <a:ext uri="{9D8B030D-6E8A-4147-A177-3AD203B41FA5}">
                      <a16:colId xmlns:a16="http://schemas.microsoft.com/office/drawing/2014/main" xmlns="" val="20004"/>
                    </a:ext>
                  </a:extLst>
                </a:gridCol>
                <a:gridCol w="1918345">
                  <a:extLst>
                    <a:ext uri="{9D8B030D-6E8A-4147-A177-3AD203B41FA5}">
                      <a16:colId xmlns:a16="http://schemas.microsoft.com/office/drawing/2014/main" xmlns="" val="20005"/>
                    </a:ext>
                  </a:extLst>
                </a:gridCol>
                <a:gridCol w="1175657">
                  <a:extLst>
                    <a:ext uri="{9D8B030D-6E8A-4147-A177-3AD203B41FA5}">
                      <a16:colId xmlns:a16="http://schemas.microsoft.com/office/drawing/2014/main" xmlns="" val="20006"/>
                    </a:ext>
                  </a:extLst>
                </a:gridCol>
              </a:tblGrid>
              <a:tr h="395685">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Ranking</a:t>
                      </a:r>
                      <a:endParaRPr lang="en-US" sz="1400" dirty="0">
                        <a:solidFill>
                          <a:srgbClr val="002060"/>
                        </a:solidFill>
                        <a:effectLst/>
                        <a:latin typeface="Calibri"/>
                        <a:ea typeface="ＭＳ 明朝"/>
                        <a:cs typeface="Calibri"/>
                      </a:endParaRPr>
                    </a:p>
                  </a:txBody>
                  <a:tcPr marL="68580" marR="68580" marT="0" marB="0"/>
                </a:tc>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Country</a:t>
                      </a:r>
                      <a:endParaRPr lang="en-US" sz="1400" dirty="0">
                        <a:solidFill>
                          <a:srgbClr val="002060"/>
                        </a:solidFill>
                        <a:effectLst/>
                        <a:latin typeface="Calibri"/>
                        <a:ea typeface="ＭＳ 明朝"/>
                        <a:cs typeface="Calibri"/>
                      </a:endParaRPr>
                    </a:p>
                  </a:txBody>
                  <a:tcPr marL="68580" marR="68580" marT="0" marB="0"/>
                </a:tc>
                <a:tc>
                  <a:txBody>
                    <a:bodyPr/>
                    <a:lstStyle/>
                    <a:p>
                      <a:pPr marL="0" marR="0" algn="ctr">
                        <a:lnSpc>
                          <a:spcPct val="115000"/>
                        </a:lnSpc>
                        <a:spcBef>
                          <a:spcPts val="0"/>
                        </a:spcBef>
                        <a:spcAft>
                          <a:spcPts val="0"/>
                        </a:spcAft>
                      </a:pPr>
                      <a:r>
                        <a:rPr lang="en-US" sz="1400" b="1" dirty="0">
                          <a:solidFill>
                            <a:srgbClr val="002060"/>
                          </a:solidFill>
                          <a:effectLst/>
                          <a:latin typeface="Calibri"/>
                          <a:ea typeface="ＭＳ 明朝"/>
                          <a:cs typeface="Calibri"/>
                        </a:rPr>
                        <a:t>Score (of 10)</a:t>
                      </a:r>
                      <a:endParaRPr lang="en-US" sz="1400" dirty="0">
                        <a:solidFill>
                          <a:srgbClr val="002060"/>
                        </a:solidFill>
                        <a:effectLst/>
                        <a:latin typeface="Calibri"/>
                        <a:ea typeface="ＭＳ 明朝"/>
                        <a:cs typeface="Calibri"/>
                      </a:endParaRPr>
                    </a:p>
                  </a:txBody>
                  <a:tcPr marL="68580" marR="68580" marT="0" marB="0"/>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Ranking</a:t>
                      </a:r>
                      <a:endParaRPr lang="en-US" sz="1400" dirty="0">
                        <a:solidFill>
                          <a:srgbClr val="002060"/>
                        </a:solidFill>
                        <a:effectLst/>
                        <a:latin typeface="Calibri"/>
                        <a:ea typeface="ＭＳ 明朝"/>
                        <a:cs typeface="Calibri"/>
                      </a:endParaRPr>
                    </a:p>
                  </a:txBody>
                  <a:tcPr marL="68580" marR="68580" marT="0" marB="0"/>
                </a:tc>
                <a:tc>
                  <a:txBody>
                    <a:bodyPr/>
                    <a:lstStyle/>
                    <a:p>
                      <a:pPr marL="0" marR="0">
                        <a:lnSpc>
                          <a:spcPct val="115000"/>
                        </a:lnSpc>
                        <a:spcBef>
                          <a:spcPts val="0"/>
                        </a:spcBef>
                        <a:spcAft>
                          <a:spcPts val="0"/>
                        </a:spcAft>
                      </a:pPr>
                      <a:r>
                        <a:rPr lang="en-US" sz="1400" b="1" dirty="0">
                          <a:solidFill>
                            <a:srgbClr val="002060"/>
                          </a:solidFill>
                          <a:effectLst/>
                          <a:latin typeface="Calibri"/>
                          <a:ea typeface="ＭＳ 明朝"/>
                          <a:cs typeface="Calibri"/>
                        </a:rPr>
                        <a:t>Country</a:t>
                      </a:r>
                      <a:endParaRPr lang="en-US" sz="1400" dirty="0">
                        <a:solidFill>
                          <a:srgbClr val="002060"/>
                        </a:solidFill>
                        <a:effectLst/>
                        <a:latin typeface="Calibri"/>
                        <a:ea typeface="ＭＳ 明朝"/>
                        <a:cs typeface="Calibri"/>
                      </a:endParaRPr>
                    </a:p>
                  </a:txBody>
                  <a:tcPr marL="68580" marR="68580" marT="0" marB="0"/>
                </a:tc>
                <a:tc>
                  <a:txBody>
                    <a:bodyPr/>
                    <a:lstStyle/>
                    <a:p>
                      <a:pPr marL="0" marR="0">
                        <a:lnSpc>
                          <a:spcPct val="115000"/>
                        </a:lnSpc>
                        <a:spcBef>
                          <a:spcPts val="0"/>
                        </a:spcBef>
                        <a:spcAft>
                          <a:spcPts val="0"/>
                        </a:spcAft>
                      </a:pPr>
                      <a:r>
                        <a:rPr lang="en-US" sz="1400" b="1" dirty="0">
                          <a:solidFill>
                            <a:srgbClr val="FFFFFF"/>
                          </a:solidFill>
                          <a:effectLst/>
                          <a:latin typeface="Calibri"/>
                          <a:ea typeface="ＭＳ 明朝"/>
                          <a:cs typeface="Calibri"/>
                        </a:rPr>
                        <a:t>Score (of 10)</a:t>
                      </a:r>
                      <a:endParaRPr lang="en-US" sz="1400" dirty="0">
                        <a:effectLst/>
                        <a:latin typeface="Calibri"/>
                        <a:ea typeface="ＭＳ 明朝"/>
                        <a:cs typeface="Calibri"/>
                      </a:endParaRPr>
                    </a:p>
                  </a:txBody>
                  <a:tcPr marL="68580" marR="68580" marT="0" marB="0"/>
                </a:tc>
                <a:extLst>
                  <a:ext uri="{0D108BD9-81ED-4DB2-BD59-A6C34878D82A}">
                    <a16:rowId xmlns:a16="http://schemas.microsoft.com/office/drawing/2014/main" xmlns="" val="10000"/>
                  </a:ext>
                </a:extLst>
              </a:tr>
              <a:tr h="325220">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137</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Madagascar</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4.16</a:t>
                      </a:r>
                      <a:endParaRPr lang="en-US" sz="1400" dirty="0">
                        <a:solidFill>
                          <a:srgbClr val="002060"/>
                        </a:solidFill>
                        <a:effectLst/>
                        <a:latin typeface="Calibri"/>
                        <a:ea typeface="ＭＳ 明朝"/>
                      </a:endParaRPr>
                    </a:p>
                  </a:txBody>
                  <a:tcPr marL="68580" marR="68580" marT="0" marB="0" anchor="b"/>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146</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Yemen</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3.53</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1"/>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138</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Egypt</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4.15</a:t>
                      </a:r>
                      <a:endParaRPr lang="en-US" sz="1400" dirty="0">
                        <a:solidFill>
                          <a:srgbClr val="002060"/>
                        </a:solidFill>
                        <a:effectLst/>
                        <a:latin typeface="Calibri"/>
                        <a:ea typeface="ＭＳ 明朝"/>
                      </a:endParaRPr>
                    </a:p>
                  </a:txBody>
                  <a:tcPr marL="68580" marR="68580" marT="0" marB="0" anchor="b"/>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147</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Botswana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3.48</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2"/>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139</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Sierra</a:t>
                      </a:r>
                      <a:r>
                        <a:rPr lang="en-US" sz="1400" baseline="0" dirty="0" smtClean="0">
                          <a:solidFill>
                            <a:srgbClr val="002060"/>
                          </a:solidFill>
                          <a:effectLst/>
                          <a:latin typeface="Calibri"/>
                          <a:ea typeface="ＭＳ 明朝"/>
                        </a:rPr>
                        <a:t> Leone</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3.92</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148</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Tanzania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3.48</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3"/>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140</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Burundi</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3.78</a:t>
                      </a:r>
                      <a:endParaRPr lang="en-US" sz="1400" dirty="0">
                        <a:solidFill>
                          <a:srgbClr val="002060"/>
                        </a:solidFill>
                        <a:effectLst/>
                        <a:latin typeface="Calibri"/>
                        <a:ea typeface="ＭＳ 明朝"/>
                      </a:endParaRPr>
                    </a:p>
                  </a:txBody>
                  <a:tcPr marL="68580" marR="68580" marT="0" marB="0" anchor="b"/>
                </a:tc>
                <a:tc>
                  <a:txBody>
                    <a:bodyPr/>
                    <a:lstStyle/>
                    <a:p>
                      <a:endParaRPr lang="en-US" sz="1400" dirty="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149</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Central African Republic</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3.48</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4"/>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141</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Zambia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3.76</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150</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Rwanda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3.31</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5"/>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142</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Haiti</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3.72</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151</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Zimbabwe</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3.30</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6"/>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143</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Lesotho</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3.65</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152</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South Sudan</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2.82</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7"/>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144</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India</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3.57</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153</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Afghanistan</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2.57</a:t>
                      </a: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8"/>
                  </a:ext>
                </a:extLst>
              </a:tr>
              <a:tr h="395685">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145</a:t>
                      </a: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r>
                        <a:rPr lang="en-US" sz="1400" dirty="0" smtClean="0">
                          <a:solidFill>
                            <a:srgbClr val="002060"/>
                          </a:solidFill>
                          <a:effectLst/>
                          <a:latin typeface="Calibri"/>
                          <a:ea typeface="ＭＳ 明朝"/>
                        </a:rPr>
                        <a:t>Malawi</a:t>
                      </a: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r>
                        <a:rPr lang="en-US" sz="1400" dirty="0" smtClean="0">
                          <a:solidFill>
                            <a:srgbClr val="002060"/>
                          </a:solidFill>
                          <a:effectLst/>
                          <a:latin typeface="Calibri"/>
                          <a:ea typeface="ＭＳ 明朝"/>
                        </a:rPr>
                        <a:t>3.54</a:t>
                      </a:r>
                      <a:endParaRPr lang="en-US" sz="1400" dirty="0">
                        <a:solidFill>
                          <a:srgbClr val="002060"/>
                        </a:solidFill>
                        <a:effectLst/>
                        <a:latin typeface="Calibri"/>
                        <a:ea typeface="ＭＳ 明朝"/>
                      </a:endParaRPr>
                    </a:p>
                  </a:txBody>
                  <a:tcPr marL="68580" marR="68580" marT="0" marB="0" anchor="b"/>
                </a:tc>
                <a:tc>
                  <a:txBody>
                    <a:bodyPr/>
                    <a:lstStyle/>
                    <a:p>
                      <a:endParaRPr lang="en-US" sz="1400">
                        <a:solidFill>
                          <a:srgbClr val="002060"/>
                        </a:solidFill>
                        <a:latin typeface="Calibri"/>
                        <a:cs typeface="Calibri"/>
                      </a:endParaRPr>
                    </a:p>
                  </a:txBody>
                  <a:tcPr/>
                </a:tc>
                <a:tc>
                  <a:txBody>
                    <a:bodyPr/>
                    <a:lstStyle/>
                    <a:p>
                      <a:pPr marL="0" marR="0">
                        <a:lnSpc>
                          <a:spcPct val="115000"/>
                        </a:lnSpc>
                        <a:spcBef>
                          <a:spcPts val="0"/>
                        </a:spcBef>
                        <a:spcAft>
                          <a:spcPts val="0"/>
                        </a:spcAft>
                      </a:pPr>
                      <a:endParaRPr lang="en-US" sz="1400" dirty="0">
                        <a:solidFill>
                          <a:srgbClr val="002060"/>
                        </a:solidFill>
                        <a:effectLst/>
                        <a:latin typeface="Calibri"/>
                        <a:ea typeface="ＭＳ 明朝"/>
                      </a:endParaRPr>
                    </a:p>
                  </a:txBody>
                  <a:tcPr marL="68580" marR="68580" marT="0" marB="0"/>
                </a:tc>
                <a:tc>
                  <a:txBody>
                    <a:bodyPr/>
                    <a:lstStyle/>
                    <a:p>
                      <a:pPr marL="0" marR="0">
                        <a:lnSpc>
                          <a:spcPct val="115000"/>
                        </a:lnSpc>
                        <a:spcBef>
                          <a:spcPts val="0"/>
                        </a:spcBef>
                        <a:spcAft>
                          <a:spcPts val="0"/>
                        </a:spcAft>
                      </a:pPr>
                      <a:endParaRPr lang="en-US" sz="1400" dirty="0">
                        <a:solidFill>
                          <a:srgbClr val="002060"/>
                        </a:solidFill>
                        <a:effectLst/>
                        <a:latin typeface="Calibri"/>
                        <a:ea typeface="ＭＳ 明朝"/>
                      </a:endParaRPr>
                    </a:p>
                  </a:txBody>
                  <a:tcPr marL="68580" marR="68580" marT="0" marB="0" anchor="b"/>
                </a:tc>
                <a:tc>
                  <a:txBody>
                    <a:bodyPr/>
                    <a:lstStyle/>
                    <a:p>
                      <a:pPr marL="0" marR="0" algn="ctr">
                        <a:lnSpc>
                          <a:spcPct val="115000"/>
                        </a:lnSpc>
                        <a:spcBef>
                          <a:spcPts val="0"/>
                        </a:spcBef>
                        <a:spcAft>
                          <a:spcPts val="0"/>
                        </a:spcAft>
                      </a:pPr>
                      <a:endParaRPr lang="en-US" sz="1400" dirty="0">
                        <a:solidFill>
                          <a:srgbClr val="002060"/>
                        </a:solidFill>
                        <a:effectLst/>
                        <a:latin typeface="Calibri"/>
                        <a:ea typeface="ＭＳ 明朝"/>
                      </a:endParaRPr>
                    </a:p>
                  </a:txBody>
                  <a:tcPr marL="68580" marR="68580" marT="0" marB="0" anchor="b"/>
                </a:tc>
                <a:extLst>
                  <a:ext uri="{0D108BD9-81ED-4DB2-BD59-A6C34878D82A}">
                    <a16:rowId xmlns:a16="http://schemas.microsoft.com/office/drawing/2014/main" xmlns="" val="10009"/>
                  </a:ext>
                </a:extLst>
              </a:tr>
            </a:tbl>
          </a:graphicData>
        </a:graphic>
      </p:graphicFrame>
      <p:sp>
        <p:nvSpPr>
          <p:cNvPr id="5" name="Slide Number Placeholder 4"/>
          <p:cNvSpPr>
            <a:spLocks noGrp="1"/>
          </p:cNvSpPr>
          <p:nvPr>
            <p:ph type="sldNum" sz="quarter" idx="12"/>
          </p:nvPr>
        </p:nvSpPr>
        <p:spPr>
          <a:xfrm>
            <a:off x="7237830" y="4767262"/>
            <a:ext cx="1730326" cy="376237"/>
          </a:xfrm>
        </p:spPr>
        <p:txBody>
          <a:bodyPr/>
          <a:lstStyle/>
          <a:p>
            <a:r>
              <a:rPr lang="en-US" dirty="0" smtClean="0"/>
              <a:t>Copyrighted material</a:t>
            </a:r>
            <a:endParaRPr lang="en-US" dirty="0"/>
          </a:p>
        </p:txBody>
      </p:sp>
    </p:spTree>
    <p:extLst>
      <p:ext uri="{BB962C8B-B14F-4D97-AF65-F5344CB8AC3E}">
        <p14:creationId xmlns:p14="http://schemas.microsoft.com/office/powerpoint/2010/main" val="776659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45" y="205979"/>
            <a:ext cx="8556702" cy="857250"/>
          </a:xfrm>
        </p:spPr>
        <p:txBody>
          <a:bodyPr>
            <a:noAutofit/>
          </a:bodyPr>
          <a:lstStyle/>
          <a:p>
            <a:r>
              <a:rPr lang="en-US" sz="2800" b="1" dirty="0">
                <a:solidFill>
                  <a:srgbClr val="002060"/>
                </a:solidFill>
              </a:rPr>
              <a:t>Quality of Life and Wellness </a:t>
            </a:r>
            <a:r>
              <a:rPr lang="en-US" sz="2800" b="1" dirty="0" smtClean="0">
                <a:solidFill>
                  <a:srgbClr val="002060"/>
                </a:solidFill>
              </a:rPr>
              <a:t>in </a:t>
            </a:r>
            <a:r>
              <a:rPr lang="en-US" sz="2800" b="1" dirty="0">
                <a:solidFill>
                  <a:srgbClr val="002060"/>
                </a:solidFill>
              </a:rPr>
              <a:t>Hospitality and </a:t>
            </a:r>
            <a:r>
              <a:rPr lang="en-US" sz="2800" b="1" dirty="0" smtClean="0">
                <a:solidFill>
                  <a:srgbClr val="002060"/>
                </a:solidFill>
              </a:rPr>
              <a:t>Tourism</a:t>
            </a:r>
            <a:endParaRPr lang="en-US" sz="2800" b="1" dirty="0">
              <a:solidFill>
                <a:srgbClr val="002060"/>
              </a:solidFill>
            </a:endParaRPr>
          </a:p>
        </p:txBody>
      </p:sp>
      <p:grpSp>
        <p:nvGrpSpPr>
          <p:cNvPr id="23" name="Group 22"/>
          <p:cNvGrpSpPr/>
          <p:nvPr/>
        </p:nvGrpSpPr>
        <p:grpSpPr>
          <a:xfrm>
            <a:off x="237893" y="1063230"/>
            <a:ext cx="8772292" cy="3895346"/>
            <a:chOff x="739177" y="1253158"/>
            <a:chExt cx="7880777" cy="3890341"/>
          </a:xfrm>
        </p:grpSpPr>
        <p:pic>
          <p:nvPicPr>
            <p:cNvPr id="21" name="Picture 20" descr="Screen Shot 2020-01-05 at 4.59.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77" y="1264297"/>
              <a:ext cx="7880777" cy="3879202"/>
            </a:xfrm>
            <a:prstGeom prst="rect">
              <a:avLst/>
            </a:prstGeom>
          </p:spPr>
        </p:pic>
        <p:sp>
          <p:nvSpPr>
            <p:cNvPr id="22" name="Rectangle 21"/>
            <p:cNvSpPr/>
            <p:nvPr/>
          </p:nvSpPr>
          <p:spPr>
            <a:xfrm>
              <a:off x="1169808" y="1253158"/>
              <a:ext cx="256244" cy="1392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r>
              <a:rPr lang="en-US" smtClean="0"/>
              <a:t>Copyrighted material</a:t>
            </a:r>
            <a:endParaRPr lang="en-US" dirty="0"/>
          </a:p>
        </p:txBody>
      </p:sp>
    </p:spTree>
    <p:extLst>
      <p:ext uri="{BB962C8B-B14F-4D97-AF65-F5344CB8AC3E}">
        <p14:creationId xmlns:p14="http://schemas.microsoft.com/office/powerpoint/2010/main" val="2032462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79"/>
            <a:ext cx="8229600" cy="857250"/>
          </a:xfrm>
        </p:spPr>
        <p:txBody>
          <a:bodyPr>
            <a:noAutofit/>
          </a:bodyPr>
          <a:lstStyle/>
          <a:p>
            <a:r>
              <a:rPr lang="en-US" sz="2800" dirty="0">
                <a:solidFill>
                  <a:srgbClr val="002060"/>
                </a:solidFill>
              </a:rPr>
              <a:t>Benefits of </a:t>
            </a:r>
            <a:r>
              <a:rPr lang="en-US" sz="2800" dirty="0" smtClean="0">
                <a:solidFill>
                  <a:srgbClr val="002060"/>
                </a:solidFill>
              </a:rPr>
              <a:t>Wellness to Guests</a:t>
            </a:r>
            <a:endParaRPr lang="en-US" sz="2800" dirty="0">
              <a:solidFill>
                <a:srgbClr val="002060"/>
              </a:solidFill>
            </a:endParaRPr>
          </a:p>
        </p:txBody>
      </p:sp>
      <p:sp>
        <p:nvSpPr>
          <p:cNvPr id="3" name="Content Placeholder 2"/>
          <p:cNvSpPr>
            <a:spLocks noGrp="1"/>
          </p:cNvSpPr>
          <p:nvPr>
            <p:ph idx="1"/>
          </p:nvPr>
        </p:nvSpPr>
        <p:spPr>
          <a:xfrm>
            <a:off x="289932" y="768372"/>
            <a:ext cx="8396868" cy="3717394"/>
          </a:xfrm>
        </p:spPr>
        <p:txBody>
          <a:bodyPr>
            <a:normAutofit/>
          </a:bodyPr>
          <a:lstStyle/>
          <a:p>
            <a:r>
              <a:rPr lang="en-US" sz="2000" dirty="0">
                <a:solidFill>
                  <a:srgbClr val="002060"/>
                </a:solidFill>
              </a:rPr>
              <a:t>A major goal of a wellness trip is to return home feeling better at check-out than at check-in </a:t>
            </a:r>
            <a:endParaRPr lang="en-US" sz="2000" dirty="0" smtClean="0">
              <a:solidFill>
                <a:srgbClr val="002060"/>
              </a:solidFill>
            </a:endParaRPr>
          </a:p>
          <a:p>
            <a:r>
              <a:rPr lang="en-US" sz="2000" dirty="0" smtClean="0">
                <a:solidFill>
                  <a:srgbClr val="002060"/>
                </a:solidFill>
              </a:rPr>
              <a:t>A </a:t>
            </a:r>
            <a:r>
              <a:rPr lang="en-US" sz="2000" dirty="0">
                <a:solidFill>
                  <a:srgbClr val="002060"/>
                </a:solidFill>
              </a:rPr>
              <a:t>focus on wellness while </a:t>
            </a:r>
            <a:r>
              <a:rPr lang="en-US" sz="2000" dirty="0" smtClean="0">
                <a:solidFill>
                  <a:srgbClr val="002060"/>
                </a:solidFill>
              </a:rPr>
              <a:t>traveling</a:t>
            </a:r>
            <a:r>
              <a:rPr lang="en-US" sz="2000" dirty="0">
                <a:solidFill>
                  <a:srgbClr val="002060"/>
                </a:solidFill>
              </a:rPr>
              <a:t> </a:t>
            </a:r>
            <a:r>
              <a:rPr lang="en-US" sz="2000" dirty="0" smtClean="0">
                <a:solidFill>
                  <a:srgbClr val="002060"/>
                </a:solidFill>
              </a:rPr>
              <a:t>encourages </a:t>
            </a:r>
            <a:r>
              <a:rPr lang="en-US" sz="2000" dirty="0">
                <a:solidFill>
                  <a:srgbClr val="002060"/>
                </a:solidFill>
              </a:rPr>
              <a:t>tourists to maintain and enhance their quality of life even when out of their everyday routine </a:t>
            </a:r>
            <a:endParaRPr lang="en-US" sz="2000" dirty="0" smtClean="0">
              <a:solidFill>
                <a:srgbClr val="002060"/>
              </a:solidFill>
            </a:endParaRPr>
          </a:p>
          <a:p>
            <a:r>
              <a:rPr lang="en-US" sz="2000" dirty="0" smtClean="0">
                <a:solidFill>
                  <a:srgbClr val="002060"/>
                </a:solidFill>
              </a:rPr>
              <a:t>Wellness </a:t>
            </a:r>
            <a:r>
              <a:rPr lang="en-US" sz="2000" dirty="0">
                <a:solidFill>
                  <a:srgbClr val="002060"/>
                </a:solidFill>
              </a:rPr>
              <a:t>in hospitality and tourism is simply a pause in everyday life, offering an opportunity to relax and return to daily activities in a more focused and refreshed frame of </a:t>
            </a:r>
            <a:r>
              <a:rPr lang="en-US" sz="2000" dirty="0" smtClean="0">
                <a:solidFill>
                  <a:srgbClr val="002060"/>
                </a:solidFill>
              </a:rPr>
              <a:t>mind</a:t>
            </a:r>
          </a:p>
          <a:p>
            <a:r>
              <a:rPr lang="en-US" sz="2000" dirty="0" smtClean="0">
                <a:solidFill>
                  <a:srgbClr val="002060"/>
                </a:solidFill>
              </a:rPr>
              <a:t>Both </a:t>
            </a:r>
            <a:r>
              <a:rPr lang="en-US" sz="2000" dirty="0">
                <a:solidFill>
                  <a:srgbClr val="002060"/>
                </a:solidFill>
              </a:rPr>
              <a:t>physical and mental benefits to traveling </a:t>
            </a:r>
            <a:r>
              <a:rPr lang="en-US" sz="2000" dirty="0" smtClean="0">
                <a:solidFill>
                  <a:srgbClr val="002060"/>
                </a:solidFill>
              </a:rPr>
              <a:t>mindfully</a:t>
            </a:r>
          </a:p>
          <a:p>
            <a:endParaRPr lang="en-US" sz="2400" dirty="0">
              <a:solidFill>
                <a:srgbClr val="002060"/>
              </a:solidFill>
            </a:endParaRPr>
          </a:p>
        </p:txBody>
      </p:sp>
      <p:sp>
        <p:nvSpPr>
          <p:cNvPr id="4" name="Slide Number Placeholder 3"/>
          <p:cNvSpPr>
            <a:spLocks noGrp="1"/>
          </p:cNvSpPr>
          <p:nvPr>
            <p:ph type="sldNum" sz="quarter" idx="12"/>
          </p:nvPr>
        </p:nvSpPr>
        <p:spPr/>
        <p:txBody>
          <a:bodyPr/>
          <a:lstStyle/>
          <a:p>
            <a:r>
              <a:rPr lang="en-US" smtClean="0"/>
              <a:t>Copyrighted material</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48300"/>
          <a:stretch/>
        </p:blipFill>
        <p:spPr>
          <a:xfrm>
            <a:off x="4485870" y="3537856"/>
            <a:ext cx="4658129" cy="1605643"/>
          </a:xfrm>
          <a:prstGeom prst="rect">
            <a:avLst/>
          </a:prstGeom>
        </p:spPr>
      </p:pic>
    </p:spTree>
    <p:extLst>
      <p:ext uri="{BB962C8B-B14F-4D97-AF65-F5344CB8AC3E}">
        <p14:creationId xmlns:p14="http://schemas.microsoft.com/office/powerpoint/2010/main" val="721632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1037</TotalTime>
  <Words>1009</Words>
  <Application>Microsoft Office PowerPoint</Application>
  <PresentationFormat>On-screen Show (16:9)</PresentationFormat>
  <Paragraphs>209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ＭＳ 明朝</vt:lpstr>
      <vt:lpstr>Times New Roman</vt:lpstr>
      <vt:lpstr>Office Theme</vt:lpstr>
      <vt:lpstr>Chapter 2 Quality of Life and Wellness in Hospitality and Tourism</vt:lpstr>
      <vt:lpstr>Learning Outcomes</vt:lpstr>
      <vt:lpstr>Case Study: Six Senses Bhutan</vt:lpstr>
      <vt:lpstr>Quality of Life and Wellness</vt:lpstr>
      <vt:lpstr>Gross National Happiness Index (GNHI)</vt:lpstr>
      <vt:lpstr>World Happiness Report 2020</vt:lpstr>
      <vt:lpstr>World Happiness Report 2020</vt:lpstr>
      <vt:lpstr>Quality of Life and Wellness in Hospitality and Tourism</vt:lpstr>
      <vt:lpstr>Benefits of Wellness to Guests</vt:lpstr>
      <vt:lpstr>Wellness Activities in Travel</vt:lpstr>
      <vt:lpstr>Benefits of Wellness to Destinations</vt:lpstr>
      <vt:lpstr>Wellness Trends in Hospitality and Tourism</vt:lpstr>
      <vt:lpstr>TakeCare Level30</vt:lpstr>
      <vt:lpstr>Summary </vt:lpstr>
      <vt:lpstr>Summary </vt:lpstr>
      <vt:lpstr>Summary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Bendegul</cp:lastModifiedBy>
  <cp:revision>51</cp:revision>
  <cp:lastPrinted>2020-01-11T16:59:57Z</cp:lastPrinted>
  <dcterms:created xsi:type="dcterms:W3CDTF">2020-01-04T17:26:58Z</dcterms:created>
  <dcterms:modified xsi:type="dcterms:W3CDTF">2022-06-18T23:24:52Z</dcterms:modified>
</cp:coreProperties>
</file>